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40.jpg" ContentType="image/jp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32" r:id="rId5"/>
    <p:sldId id="2508" r:id="rId6"/>
    <p:sldId id="2524" r:id="rId7"/>
    <p:sldId id="2473" r:id="rId8"/>
    <p:sldId id="2453" r:id="rId9"/>
    <p:sldId id="2523" r:id="rId10"/>
    <p:sldId id="2518" r:id="rId11"/>
    <p:sldId id="2519" r:id="rId12"/>
    <p:sldId id="2531" r:id="rId13"/>
    <p:sldId id="278" r:id="rId14"/>
    <p:sldId id="2450" r:id="rId15"/>
    <p:sldId id="2439" r:id="rId16"/>
    <p:sldId id="2520" r:id="rId17"/>
    <p:sldId id="2525" r:id="rId18"/>
    <p:sldId id="2522" r:id="rId19"/>
    <p:sldId id="2529" r:id="rId20"/>
    <p:sldId id="2516" r:id="rId21"/>
    <p:sldId id="2517" r:id="rId22"/>
    <p:sldId id="2511" r:id="rId23"/>
    <p:sldId id="2491" r:id="rId24"/>
    <p:sldId id="2533" r:id="rId25"/>
    <p:sldId id="257" r:id="rId26"/>
    <p:sldId id="263" r:id="rId27"/>
    <p:sldId id="259" r:id="rId28"/>
    <p:sldId id="262" r:id="rId29"/>
    <p:sldId id="261" r:id="rId30"/>
    <p:sldId id="25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06000B-2E71-19F5-35E4-158611714F69}" name="Boris Bartula" initials="" userId="S::boris@minglo.app::50de37bd-703e-4835-bf22-96be4c335360" providerId="AD"/>
  <p188:author id="{5FBBBA73-1386-0ED3-C02F-EE6A0FC72A8E}" name="Boris Bartula" initials="BB" userId="S::boris@upix.rs::377c7f97-593b-49f8-a99c-cf18697bd189" providerId="AD"/>
  <p188:author id="{6FA03DEE-C7F2-EEAC-1D13-DADE3E452D5C}" name="Christos Spyrou" initials="CS" userId="S::cspyrou@noatumlogistics.com::d506877f-fa79-42b7-bafe-8d7a825ee10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ergen Anwander" initials="JA" lastIdx="1" clrIdx="0">
    <p:extLst>
      <p:ext uri="{19B8F6BF-5375-455C-9EA6-DF929625EA0E}">
        <p15:presenceInfo xmlns:p15="http://schemas.microsoft.com/office/powerpoint/2012/main" userId="6ae74cbbf9e18f4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901"/>
    <a:srgbClr val="200301"/>
    <a:srgbClr val="F2F0F0"/>
    <a:srgbClr val="FCBD0A"/>
    <a:srgbClr val="1E0B00"/>
    <a:srgbClr val="0F0100"/>
    <a:srgbClr val="DB5528"/>
    <a:srgbClr val="D95427"/>
    <a:srgbClr val="FAB51C"/>
    <a:srgbClr val="23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21A9C-F341-478F-D6EF-E2D62C2708C0}" v="2" dt="2026-06-04T07:23:12.3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85" autoAdjust="0"/>
    <p:restoredTop sz="94993" autoAdjust="0"/>
  </p:normalViewPr>
  <p:slideViewPr>
    <p:cSldViewPr snapToGrid="0">
      <p:cViewPr varScale="1">
        <p:scale>
          <a:sx n="99" d="100"/>
          <a:sy n="99" d="100"/>
        </p:scale>
        <p:origin x="208" y="51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0B36CF-6C7C-4BEA-A03E-D30DC99E1E9E}" type="datetimeFigureOut">
              <a:rPr lang="en-US" smtClean="0"/>
              <a:t>6/7/26</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E4307-EA93-46BF-B00C-35E89B71BE43}" type="slidenum">
              <a:rPr lang="en-US" smtClean="0"/>
              <a:t>‹#›</a:t>
            </a:fld>
            <a:endParaRPr lang="en-US"/>
          </a:p>
        </p:txBody>
      </p:sp>
    </p:spTree>
    <p:extLst>
      <p:ext uri="{BB962C8B-B14F-4D97-AF65-F5344CB8AC3E}">
        <p14:creationId xmlns:p14="http://schemas.microsoft.com/office/powerpoint/2010/main" val="2700143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875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41706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3833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1930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6543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E4307-EA93-46BF-B00C-35E89B71BE43}" type="slidenum">
              <a:rPr lang="en-US" smtClean="0"/>
              <a:t>19</a:t>
            </a:fld>
            <a:endParaRPr lang="en-US"/>
          </a:p>
        </p:txBody>
      </p:sp>
    </p:spTree>
    <p:extLst>
      <p:ext uri="{BB962C8B-B14F-4D97-AF65-F5344CB8AC3E}">
        <p14:creationId xmlns:p14="http://schemas.microsoft.com/office/powerpoint/2010/main" val="2304949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E1A81B-4AAA-4EE6-837D-0C6F443E79CA}" type="slidenum">
              <a:rPr lang="en-GB" smtClean="0"/>
              <a:t>21</a:t>
            </a:fld>
            <a:endParaRPr lang="en-GB"/>
          </a:p>
        </p:txBody>
      </p:sp>
    </p:spTree>
    <p:extLst>
      <p:ext uri="{BB962C8B-B14F-4D97-AF65-F5344CB8AC3E}">
        <p14:creationId xmlns:p14="http://schemas.microsoft.com/office/powerpoint/2010/main" val="22200278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4B9CE-824F-AD18-8920-05ACD11BE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881A4-E3EE-D0ED-16E6-6D9E827F2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70109-9580-C8CE-025F-74891E609D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071AB5A-7385-620F-D3D3-1187CFD28522}"/>
              </a:ext>
            </a:extLst>
          </p:cNvPr>
          <p:cNvSpPr>
            <a:spLocks noGrp="1"/>
          </p:cNvSpPr>
          <p:nvPr>
            <p:ph type="sldNum" sz="quarter" idx="5"/>
          </p:nvPr>
        </p:nvSpPr>
        <p:spPr/>
        <p:txBody>
          <a:bodyPr/>
          <a:lstStyle/>
          <a:p>
            <a:fld id="{7AE1A81B-4AAA-4EE6-837D-0C6F443E79CA}" type="slidenum">
              <a:rPr lang="en-GB" smtClean="0"/>
              <a:t>23</a:t>
            </a:fld>
            <a:endParaRPr lang="en-GB"/>
          </a:p>
        </p:txBody>
      </p:sp>
    </p:spTree>
    <p:extLst>
      <p:ext uri="{BB962C8B-B14F-4D97-AF65-F5344CB8AC3E}">
        <p14:creationId xmlns:p14="http://schemas.microsoft.com/office/powerpoint/2010/main" val="254595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78ADB-5F44-128C-BCEC-DE19C4392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A4FD84-7808-4736-36DF-AC5CD3B4B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A0B9A-DD88-0156-E5D0-63E652B7F31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843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1E4307-EA93-46BF-B00C-35E89B71BE43}" type="slidenum">
              <a:rPr lang="en-US" smtClean="0"/>
              <a:t>4</a:t>
            </a:fld>
            <a:endParaRPr lang="en-US"/>
          </a:p>
        </p:txBody>
      </p:sp>
    </p:spTree>
    <p:extLst>
      <p:ext uri="{BB962C8B-B14F-4D97-AF65-F5344CB8AC3E}">
        <p14:creationId xmlns:p14="http://schemas.microsoft.com/office/powerpoint/2010/main" val="295979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3345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973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6088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1522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7538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752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D0D2BF-027C-434C-9BA0-F480B2CA29C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a:p>
        </p:txBody>
      </p:sp>
      <p:sp>
        <p:nvSpPr>
          <p:cNvPr id="3" name="Untertitel 2">
            <a:extLst>
              <a:ext uri="{FF2B5EF4-FFF2-40B4-BE49-F238E27FC236}">
                <a16:creationId xmlns:a16="http://schemas.microsoft.com/office/drawing/2014/main" id="{1EFF9C6E-1E15-40D2-960D-4BF78EA3E0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a:p>
        </p:txBody>
      </p:sp>
      <p:sp>
        <p:nvSpPr>
          <p:cNvPr id="4" name="Datumsplatzhalter 3">
            <a:extLst>
              <a:ext uri="{FF2B5EF4-FFF2-40B4-BE49-F238E27FC236}">
                <a16:creationId xmlns:a16="http://schemas.microsoft.com/office/drawing/2014/main" id="{E614A684-FE4E-465F-B4D2-82CCC6F59A6D}"/>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3C8DAC3C-6703-4340-BF9D-E76BF9E3B8C8}"/>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0C9036E9-47EF-4E40-95F9-5933B83AC47F}"/>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15947095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8E45A2-916F-4003-B845-7AE8DAE3115B}"/>
              </a:ext>
            </a:extLst>
          </p:cNvPr>
          <p:cNvSpPr>
            <a:spLocks noGrp="1"/>
          </p:cNvSpPr>
          <p:nvPr>
            <p:ph type="title"/>
          </p:nvPr>
        </p:nvSpPr>
        <p:spPr/>
        <p:txBody>
          <a:bodyPr/>
          <a:lstStyle/>
          <a:p>
            <a:r>
              <a:rPr lang="de-DE"/>
              <a:t>Mastertitelformat bearbeiten</a:t>
            </a:r>
            <a:endParaRPr lang="en-US"/>
          </a:p>
        </p:txBody>
      </p:sp>
      <p:sp>
        <p:nvSpPr>
          <p:cNvPr id="3" name="Vertikaler Textplatzhalter 2">
            <a:extLst>
              <a:ext uri="{FF2B5EF4-FFF2-40B4-BE49-F238E27FC236}">
                <a16:creationId xmlns:a16="http://schemas.microsoft.com/office/drawing/2014/main" id="{D35000FE-EA52-4D14-9217-7AEF71F7B64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65C246FF-D73C-4F74-951B-D2F41FC20E5D}"/>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8C2C6F2B-27F4-4206-8B1F-6946DD5C95B8}"/>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9FAFB6B9-F4A5-4199-B7F6-CED5F80F9B82}"/>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1312667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1677410-2317-4417-8DF6-FB8994A1F534}"/>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en-US"/>
          </a:p>
        </p:txBody>
      </p:sp>
      <p:sp>
        <p:nvSpPr>
          <p:cNvPr id="3" name="Vertikaler Textplatzhalter 2">
            <a:extLst>
              <a:ext uri="{FF2B5EF4-FFF2-40B4-BE49-F238E27FC236}">
                <a16:creationId xmlns:a16="http://schemas.microsoft.com/office/drawing/2014/main" id="{675DF920-FF2B-4E96-9307-270D1D102A7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83D4A430-093F-4024-94C9-A1EC478793C8}"/>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83065412-A18B-446A-9E11-A16A257124B6}"/>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D3E28DB2-FCCF-4176-80B4-051D401FD064}"/>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17616738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Welcome Message">
    <p:bg>
      <p:bgRef idx="1001">
        <a:schemeClr val="bg2"/>
      </p:bgRef>
    </p:bg>
    <p:spTree>
      <p:nvGrpSpPr>
        <p:cNvPr id="1" name=""/>
        <p:cNvGrpSpPr/>
        <p:nvPr/>
      </p:nvGrpSpPr>
      <p:grpSpPr>
        <a:xfrm>
          <a:off x="0" y="0"/>
          <a:ext cx="0" cy="0"/>
          <a:chOff x="0" y="0"/>
          <a:chExt cx="0" cy="0"/>
        </a:xfrm>
      </p:grpSpPr>
      <p:sp>
        <p:nvSpPr>
          <p:cNvPr id="5" name="Picture Placeholder 8"/>
          <p:cNvSpPr>
            <a:spLocks noGrp="1"/>
          </p:cNvSpPr>
          <p:nvPr>
            <p:ph type="pic" sz="quarter" idx="18"/>
          </p:nvPr>
        </p:nvSpPr>
        <p:spPr>
          <a:xfrm>
            <a:off x="1140948" y="1667631"/>
            <a:ext cx="2248875" cy="2608016"/>
          </a:xfrm>
          <a:custGeom>
            <a:avLst/>
            <a:gdLst>
              <a:gd name="connsiteX0" fmla="*/ 2522219 w 5044439"/>
              <a:gd name="connsiteY0" fmla="*/ 0 h 5851550"/>
              <a:gd name="connsiteX1" fmla="*/ 5044439 w 5044439"/>
              <a:gd name="connsiteY1" fmla="*/ 1261110 h 5851550"/>
              <a:gd name="connsiteX2" fmla="*/ 5044439 w 5044439"/>
              <a:gd name="connsiteY2" fmla="*/ 4590440 h 5851550"/>
              <a:gd name="connsiteX3" fmla="*/ 2522219 w 5044439"/>
              <a:gd name="connsiteY3" fmla="*/ 5851550 h 5851550"/>
              <a:gd name="connsiteX4" fmla="*/ 0 w 5044439"/>
              <a:gd name="connsiteY4" fmla="*/ 4590440 h 5851550"/>
              <a:gd name="connsiteX5" fmla="*/ 0 w 5044439"/>
              <a:gd name="connsiteY5" fmla="*/ 1261110 h 585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4439" h="5851550">
                <a:moveTo>
                  <a:pt x="2522219" y="0"/>
                </a:moveTo>
                <a:lnTo>
                  <a:pt x="5044439" y="1261110"/>
                </a:lnTo>
                <a:lnTo>
                  <a:pt x="5044439" y="4590440"/>
                </a:lnTo>
                <a:lnTo>
                  <a:pt x="2522219" y="5851550"/>
                </a:lnTo>
                <a:lnTo>
                  <a:pt x="0" y="4590440"/>
                </a:lnTo>
                <a:lnTo>
                  <a:pt x="0" y="1261110"/>
                </a:lnTo>
                <a:close/>
              </a:path>
            </a:pathLst>
          </a:custGeom>
          <a:effectLst/>
        </p:spPr>
        <p:txBody>
          <a:bodyPr wrap="square">
            <a:no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12815098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rojects 2">
    <p:spTree>
      <p:nvGrpSpPr>
        <p:cNvPr id="1" name=""/>
        <p:cNvGrpSpPr/>
        <p:nvPr/>
      </p:nvGrpSpPr>
      <p:grpSpPr>
        <a:xfrm>
          <a:off x="0" y="0"/>
          <a:ext cx="0" cy="0"/>
          <a:chOff x="0" y="0"/>
          <a:chExt cx="0" cy="0"/>
        </a:xfrm>
      </p:grpSpPr>
      <p:sp>
        <p:nvSpPr>
          <p:cNvPr id="11" name="Picture Placeholder 13"/>
          <p:cNvSpPr>
            <a:spLocks noGrp="1"/>
          </p:cNvSpPr>
          <p:nvPr>
            <p:ph type="pic" sz="quarter" idx="18"/>
          </p:nvPr>
        </p:nvSpPr>
        <p:spPr>
          <a:xfrm>
            <a:off x="6096000" y="2265391"/>
            <a:ext cx="4795280" cy="3530600"/>
          </a:xfrm>
          <a:prstGeom prst="rect">
            <a:avLst/>
          </a:prstGeom>
          <a:effectLst/>
        </p:spPr>
        <p:txBody>
          <a:bodyPr>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9113178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12192000" cy="6858000"/>
          </a:xfrm>
          <a:prstGeom prst="rect">
            <a:avLst/>
          </a:prstGeom>
          <a:effectLst/>
        </p:spPr>
        <p:txBody>
          <a:bodyPr>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2187204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6/7/26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16819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60C8C-561D-4B0F-BC9A-6147D794CA1D}"/>
              </a:ext>
            </a:extLst>
          </p:cNvPr>
          <p:cNvSpPr>
            <a:spLocks noGrp="1"/>
          </p:cNvSpPr>
          <p:nvPr>
            <p:ph type="title"/>
          </p:nvPr>
        </p:nvSpPr>
        <p:spPr/>
        <p:txBody>
          <a:bodyPr/>
          <a:lstStyle/>
          <a:p>
            <a:r>
              <a:rPr lang="de-DE"/>
              <a:t>Mastertitelformat bearbeiten</a:t>
            </a:r>
            <a:endParaRPr lang="en-US"/>
          </a:p>
        </p:txBody>
      </p:sp>
      <p:sp>
        <p:nvSpPr>
          <p:cNvPr id="3" name="Inhaltsplatzhalter 2">
            <a:extLst>
              <a:ext uri="{FF2B5EF4-FFF2-40B4-BE49-F238E27FC236}">
                <a16:creationId xmlns:a16="http://schemas.microsoft.com/office/drawing/2014/main" id="{495843DD-017C-4081-92A0-B8A7160D994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7A2DC982-2F55-42E0-B6A3-90244EEC4717}"/>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52CEA256-0BED-4B95-9454-2E4C646CCEEE}"/>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57D3D32F-F5F1-4A18-93A7-29782F0A535A}"/>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22396320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DC47AC-8370-4D3F-B186-8B2EC078D7F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a:p>
        </p:txBody>
      </p:sp>
      <p:sp>
        <p:nvSpPr>
          <p:cNvPr id="3" name="Textplatzhalter 2">
            <a:extLst>
              <a:ext uri="{FF2B5EF4-FFF2-40B4-BE49-F238E27FC236}">
                <a16:creationId xmlns:a16="http://schemas.microsoft.com/office/drawing/2014/main" id="{30A5DB30-C6D8-4447-8CE4-FE27848D5C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EC0EA70-500E-4DB1-9D64-29544255E0A5}"/>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D5C71877-BB44-4801-AC15-BE9E2D726674}"/>
              </a:ext>
            </a:extLst>
          </p:cNvPr>
          <p:cNvSpPr>
            <a:spLocks noGrp="1"/>
          </p:cNvSpPr>
          <p:nvPr>
            <p:ph type="ftr" sz="quarter" idx="11"/>
          </p:nvPr>
        </p:nvSpPr>
        <p:spPr/>
        <p:txBody>
          <a:bodyPr/>
          <a:lstStyle/>
          <a:p>
            <a:endParaRPr lang="en-US"/>
          </a:p>
        </p:txBody>
      </p:sp>
      <p:sp>
        <p:nvSpPr>
          <p:cNvPr id="6" name="Foliennummernplatzhalter 5">
            <a:extLst>
              <a:ext uri="{FF2B5EF4-FFF2-40B4-BE49-F238E27FC236}">
                <a16:creationId xmlns:a16="http://schemas.microsoft.com/office/drawing/2014/main" id="{7C410503-A760-44FF-B63B-BB4D0884D5A2}"/>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2737458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3314A7-5385-4CF6-AC89-E445121A0591}"/>
              </a:ext>
            </a:extLst>
          </p:cNvPr>
          <p:cNvSpPr>
            <a:spLocks noGrp="1"/>
          </p:cNvSpPr>
          <p:nvPr>
            <p:ph type="title"/>
          </p:nvPr>
        </p:nvSpPr>
        <p:spPr/>
        <p:txBody>
          <a:bodyPr/>
          <a:lstStyle/>
          <a:p>
            <a:r>
              <a:rPr lang="de-DE"/>
              <a:t>Mastertitelformat bearbeiten</a:t>
            </a:r>
            <a:endParaRPr lang="en-US"/>
          </a:p>
        </p:txBody>
      </p:sp>
      <p:sp>
        <p:nvSpPr>
          <p:cNvPr id="3" name="Inhaltsplatzhalter 2">
            <a:extLst>
              <a:ext uri="{FF2B5EF4-FFF2-40B4-BE49-F238E27FC236}">
                <a16:creationId xmlns:a16="http://schemas.microsoft.com/office/drawing/2014/main" id="{B59A0A03-EDA6-4F71-A663-2749111EAB5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Inhaltsplatzhalter 3">
            <a:extLst>
              <a:ext uri="{FF2B5EF4-FFF2-40B4-BE49-F238E27FC236}">
                <a16:creationId xmlns:a16="http://schemas.microsoft.com/office/drawing/2014/main" id="{93EAC94E-D275-4958-859A-17035E8E2FC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4">
            <a:extLst>
              <a:ext uri="{FF2B5EF4-FFF2-40B4-BE49-F238E27FC236}">
                <a16:creationId xmlns:a16="http://schemas.microsoft.com/office/drawing/2014/main" id="{399AD131-D369-4D1B-8502-9A0AB32C62E4}"/>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6" name="Fußzeilenplatzhalter 5">
            <a:extLst>
              <a:ext uri="{FF2B5EF4-FFF2-40B4-BE49-F238E27FC236}">
                <a16:creationId xmlns:a16="http://schemas.microsoft.com/office/drawing/2014/main" id="{D32F7636-E302-445B-9ABA-C3D96E2A0030}"/>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DAF64538-8014-49A8-AB96-B03B4401F3A7}"/>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693047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108F9E-46A8-4981-9BD7-364854DF5DA4}"/>
              </a:ext>
            </a:extLst>
          </p:cNvPr>
          <p:cNvSpPr>
            <a:spLocks noGrp="1"/>
          </p:cNvSpPr>
          <p:nvPr>
            <p:ph type="title"/>
          </p:nvPr>
        </p:nvSpPr>
        <p:spPr>
          <a:xfrm>
            <a:off x="839788" y="365125"/>
            <a:ext cx="10515600" cy="1325563"/>
          </a:xfrm>
        </p:spPr>
        <p:txBody>
          <a:bodyPr/>
          <a:lstStyle/>
          <a:p>
            <a:r>
              <a:rPr lang="de-DE"/>
              <a:t>Mastertitelformat bearbeiten</a:t>
            </a:r>
            <a:endParaRPr lang="en-US"/>
          </a:p>
        </p:txBody>
      </p:sp>
      <p:sp>
        <p:nvSpPr>
          <p:cNvPr id="3" name="Textplatzhalter 2">
            <a:extLst>
              <a:ext uri="{FF2B5EF4-FFF2-40B4-BE49-F238E27FC236}">
                <a16:creationId xmlns:a16="http://schemas.microsoft.com/office/drawing/2014/main" id="{AD2BC4E2-2B99-4A1E-9BC8-8923588A17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B883185-6F8A-45D4-851A-662C05FA154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platzhalter 4">
            <a:extLst>
              <a:ext uri="{FF2B5EF4-FFF2-40B4-BE49-F238E27FC236}">
                <a16:creationId xmlns:a16="http://schemas.microsoft.com/office/drawing/2014/main" id="{FD141429-4018-471A-AFD5-6821579F43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DB3C771-CB14-4619-9159-A455BF7BB5B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umsplatzhalter 6">
            <a:extLst>
              <a:ext uri="{FF2B5EF4-FFF2-40B4-BE49-F238E27FC236}">
                <a16:creationId xmlns:a16="http://schemas.microsoft.com/office/drawing/2014/main" id="{C0A454B1-D829-4C0D-8FD5-863FB7FAF9D2}"/>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8" name="Fußzeilenplatzhalter 7">
            <a:extLst>
              <a:ext uri="{FF2B5EF4-FFF2-40B4-BE49-F238E27FC236}">
                <a16:creationId xmlns:a16="http://schemas.microsoft.com/office/drawing/2014/main" id="{62404EDA-B154-4570-B6A2-CA4666045D02}"/>
              </a:ext>
            </a:extLst>
          </p:cNvPr>
          <p:cNvSpPr>
            <a:spLocks noGrp="1"/>
          </p:cNvSpPr>
          <p:nvPr>
            <p:ph type="ftr" sz="quarter" idx="11"/>
          </p:nvPr>
        </p:nvSpPr>
        <p:spPr/>
        <p:txBody>
          <a:bodyPr/>
          <a:lstStyle/>
          <a:p>
            <a:endParaRPr lang="en-US"/>
          </a:p>
        </p:txBody>
      </p:sp>
      <p:sp>
        <p:nvSpPr>
          <p:cNvPr id="9" name="Foliennummernplatzhalter 8">
            <a:extLst>
              <a:ext uri="{FF2B5EF4-FFF2-40B4-BE49-F238E27FC236}">
                <a16:creationId xmlns:a16="http://schemas.microsoft.com/office/drawing/2014/main" id="{C1282E0D-3EFB-4F94-BD88-7AB4224C4CC4}"/>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18842707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807296-E632-499B-AC47-B21B4723A8C8}"/>
              </a:ext>
            </a:extLst>
          </p:cNvPr>
          <p:cNvSpPr>
            <a:spLocks noGrp="1"/>
          </p:cNvSpPr>
          <p:nvPr>
            <p:ph type="title"/>
          </p:nvPr>
        </p:nvSpPr>
        <p:spPr/>
        <p:txBody>
          <a:bodyPr/>
          <a:lstStyle/>
          <a:p>
            <a:r>
              <a:rPr lang="de-DE"/>
              <a:t>Mastertitelformat bearbeiten</a:t>
            </a:r>
            <a:endParaRPr lang="en-US"/>
          </a:p>
        </p:txBody>
      </p:sp>
      <p:sp>
        <p:nvSpPr>
          <p:cNvPr id="3" name="Datumsplatzhalter 2">
            <a:extLst>
              <a:ext uri="{FF2B5EF4-FFF2-40B4-BE49-F238E27FC236}">
                <a16:creationId xmlns:a16="http://schemas.microsoft.com/office/drawing/2014/main" id="{B2C807D3-3F0A-43DC-8EE1-90ADF169E586}"/>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4" name="Fußzeilenplatzhalter 3">
            <a:extLst>
              <a:ext uri="{FF2B5EF4-FFF2-40B4-BE49-F238E27FC236}">
                <a16:creationId xmlns:a16="http://schemas.microsoft.com/office/drawing/2014/main" id="{9D0BBEDC-16C3-4E04-B6C2-620EEA35FEC6}"/>
              </a:ext>
            </a:extLst>
          </p:cNvPr>
          <p:cNvSpPr>
            <a:spLocks noGrp="1"/>
          </p:cNvSpPr>
          <p:nvPr>
            <p:ph type="ftr" sz="quarter" idx="11"/>
          </p:nvPr>
        </p:nvSpPr>
        <p:spPr/>
        <p:txBody>
          <a:bodyPr/>
          <a:lstStyle/>
          <a:p>
            <a:endParaRPr lang="en-US"/>
          </a:p>
        </p:txBody>
      </p:sp>
      <p:sp>
        <p:nvSpPr>
          <p:cNvPr id="5" name="Foliennummernplatzhalter 4">
            <a:extLst>
              <a:ext uri="{FF2B5EF4-FFF2-40B4-BE49-F238E27FC236}">
                <a16:creationId xmlns:a16="http://schemas.microsoft.com/office/drawing/2014/main" id="{8E6BF97A-D890-4BD2-83FC-8EF82A2BAEAB}"/>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4831632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727BEC1-BB8D-4529-800F-157B375E10DF}"/>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3" name="Fußzeilenplatzhalter 2">
            <a:extLst>
              <a:ext uri="{FF2B5EF4-FFF2-40B4-BE49-F238E27FC236}">
                <a16:creationId xmlns:a16="http://schemas.microsoft.com/office/drawing/2014/main" id="{F6229CF8-A631-4EDA-A14C-0EB41218792E}"/>
              </a:ext>
            </a:extLst>
          </p:cNvPr>
          <p:cNvSpPr>
            <a:spLocks noGrp="1"/>
          </p:cNvSpPr>
          <p:nvPr>
            <p:ph type="ftr" sz="quarter" idx="11"/>
          </p:nvPr>
        </p:nvSpPr>
        <p:spPr/>
        <p:txBody>
          <a:bodyPr/>
          <a:lstStyle/>
          <a:p>
            <a:endParaRPr lang="en-US"/>
          </a:p>
        </p:txBody>
      </p:sp>
      <p:sp>
        <p:nvSpPr>
          <p:cNvPr id="4" name="Foliennummernplatzhalter 3">
            <a:extLst>
              <a:ext uri="{FF2B5EF4-FFF2-40B4-BE49-F238E27FC236}">
                <a16:creationId xmlns:a16="http://schemas.microsoft.com/office/drawing/2014/main" id="{A35BFD79-00A4-45C9-8A11-22DB6F8C34D7}"/>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36570419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224CDB-40AF-4AA9-A247-4050022D82E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Inhaltsplatzhalter 2">
            <a:extLst>
              <a:ext uri="{FF2B5EF4-FFF2-40B4-BE49-F238E27FC236}">
                <a16:creationId xmlns:a16="http://schemas.microsoft.com/office/drawing/2014/main" id="{87A9614B-0B50-41FB-B294-CECAE33295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platzhalter 3">
            <a:extLst>
              <a:ext uri="{FF2B5EF4-FFF2-40B4-BE49-F238E27FC236}">
                <a16:creationId xmlns:a16="http://schemas.microsoft.com/office/drawing/2014/main" id="{6F5A838E-D04B-49DD-B6EA-B16DBCEE97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C3DDA8A-D167-497F-84D5-55F67864187A}"/>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6" name="Fußzeilenplatzhalter 5">
            <a:extLst>
              <a:ext uri="{FF2B5EF4-FFF2-40B4-BE49-F238E27FC236}">
                <a16:creationId xmlns:a16="http://schemas.microsoft.com/office/drawing/2014/main" id="{5E8FDD35-5BAB-43FA-A36F-DCE24F04BA35}"/>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609ACB62-EEE6-4B34-B69F-CE32A96225DC}"/>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28022893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6774B3-69FD-4588-BD43-6FFEA3C492C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Bildplatzhalter 2">
            <a:extLst>
              <a:ext uri="{FF2B5EF4-FFF2-40B4-BE49-F238E27FC236}">
                <a16:creationId xmlns:a16="http://schemas.microsoft.com/office/drawing/2014/main" id="{6767EEA8-265E-4812-9862-3FCFA57BCF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platzhalter 3">
            <a:extLst>
              <a:ext uri="{FF2B5EF4-FFF2-40B4-BE49-F238E27FC236}">
                <a16:creationId xmlns:a16="http://schemas.microsoft.com/office/drawing/2014/main" id="{829E5C79-7F8D-4174-9FB9-CDF9AC9DB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4FE8307-C719-4843-B182-3AED748FB7AF}"/>
              </a:ext>
            </a:extLst>
          </p:cNvPr>
          <p:cNvSpPr>
            <a:spLocks noGrp="1"/>
          </p:cNvSpPr>
          <p:nvPr>
            <p:ph type="dt" sz="half" idx="10"/>
          </p:nvPr>
        </p:nvSpPr>
        <p:spPr/>
        <p:txBody>
          <a:bodyPr/>
          <a:lstStyle/>
          <a:p>
            <a:fld id="{0A659490-AE41-47EF-842A-6B20A7FBDAA9}" type="datetimeFigureOut">
              <a:rPr lang="en-US" smtClean="0"/>
              <a:t>6/7/26</a:t>
            </a:fld>
            <a:endParaRPr lang="en-US"/>
          </a:p>
        </p:txBody>
      </p:sp>
      <p:sp>
        <p:nvSpPr>
          <p:cNvPr id="6" name="Fußzeilenplatzhalter 5">
            <a:extLst>
              <a:ext uri="{FF2B5EF4-FFF2-40B4-BE49-F238E27FC236}">
                <a16:creationId xmlns:a16="http://schemas.microsoft.com/office/drawing/2014/main" id="{4B3298B9-C9A9-4882-9B15-14A3FF0B5494}"/>
              </a:ext>
            </a:extLst>
          </p:cNvPr>
          <p:cNvSpPr>
            <a:spLocks noGrp="1"/>
          </p:cNvSpPr>
          <p:nvPr>
            <p:ph type="ftr" sz="quarter" idx="11"/>
          </p:nvPr>
        </p:nvSpPr>
        <p:spPr/>
        <p:txBody>
          <a:bodyPr/>
          <a:lstStyle/>
          <a:p>
            <a:endParaRPr lang="en-US"/>
          </a:p>
        </p:txBody>
      </p:sp>
      <p:sp>
        <p:nvSpPr>
          <p:cNvPr id="7" name="Foliennummernplatzhalter 6">
            <a:extLst>
              <a:ext uri="{FF2B5EF4-FFF2-40B4-BE49-F238E27FC236}">
                <a16:creationId xmlns:a16="http://schemas.microsoft.com/office/drawing/2014/main" id="{D2BA003A-6940-4C9C-8BB5-5DF282B63058}"/>
              </a:ext>
            </a:extLst>
          </p:cNvPr>
          <p:cNvSpPr>
            <a:spLocks noGrp="1"/>
          </p:cNvSpPr>
          <p:nvPr>
            <p:ph type="sldNum" sz="quarter" idx="12"/>
          </p:nvPr>
        </p:nvSpPr>
        <p:spPr/>
        <p:txBody>
          <a:bodyPr/>
          <a:lstStyle/>
          <a:p>
            <a:fld id="{72FD56E3-CCF5-44F9-ACA5-00F37A379BB1}" type="slidenum">
              <a:rPr lang="en-US" smtClean="0"/>
              <a:t>‹#›</a:t>
            </a:fld>
            <a:endParaRPr lang="en-US"/>
          </a:p>
        </p:txBody>
      </p:sp>
    </p:spTree>
    <p:extLst>
      <p:ext uri="{BB962C8B-B14F-4D97-AF65-F5344CB8AC3E}">
        <p14:creationId xmlns:p14="http://schemas.microsoft.com/office/powerpoint/2010/main" val="6199064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52604E5-16F6-4FFC-B839-83D0EFF23A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platzhalter 2">
            <a:extLst>
              <a:ext uri="{FF2B5EF4-FFF2-40B4-BE49-F238E27FC236}">
                <a16:creationId xmlns:a16="http://schemas.microsoft.com/office/drawing/2014/main" id="{7B599F16-CB5A-4215-B0DC-49D59D9722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umsplatzhalter 3">
            <a:extLst>
              <a:ext uri="{FF2B5EF4-FFF2-40B4-BE49-F238E27FC236}">
                <a16:creationId xmlns:a16="http://schemas.microsoft.com/office/drawing/2014/main" id="{640F1ED0-864C-45A9-A8FE-28715F7E23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59490-AE41-47EF-842A-6B20A7FBDAA9}" type="datetimeFigureOut">
              <a:rPr lang="en-US" smtClean="0"/>
              <a:t>6/7/26</a:t>
            </a:fld>
            <a:endParaRPr lang="en-US"/>
          </a:p>
        </p:txBody>
      </p:sp>
      <p:sp>
        <p:nvSpPr>
          <p:cNvPr id="5" name="Fußzeilenplatzhalter 4">
            <a:extLst>
              <a:ext uri="{FF2B5EF4-FFF2-40B4-BE49-F238E27FC236}">
                <a16:creationId xmlns:a16="http://schemas.microsoft.com/office/drawing/2014/main" id="{89FE7F78-130D-4EF6-A832-BB33C53D62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Foliennummernplatzhalter 5">
            <a:extLst>
              <a:ext uri="{FF2B5EF4-FFF2-40B4-BE49-F238E27FC236}">
                <a16:creationId xmlns:a16="http://schemas.microsoft.com/office/drawing/2014/main" id="{669D66E8-F592-4391-9BE3-70F588368C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D56E3-CCF5-44F9-ACA5-00F37A379BB1}" type="slidenum">
              <a:rPr lang="en-US" smtClean="0"/>
              <a:t>‹#›</a:t>
            </a:fld>
            <a:endParaRPr lang="en-US"/>
          </a:p>
        </p:txBody>
      </p:sp>
    </p:spTree>
    <p:extLst>
      <p:ext uri="{BB962C8B-B14F-4D97-AF65-F5344CB8AC3E}">
        <p14:creationId xmlns:p14="http://schemas.microsoft.com/office/powerpoint/2010/main" val="78834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7.sv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36.jp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svg"/><Relationship Id="rId2" Type="http://schemas.openxmlformats.org/officeDocument/2006/relationships/image" Target="../media/image40.jpg"/><Relationship Id="rId1" Type="http://schemas.openxmlformats.org/officeDocument/2006/relationships/slideLayout" Target="../slideLayouts/slideLayout15.xml"/><Relationship Id="rId6" Type="http://schemas.openxmlformats.org/officeDocument/2006/relationships/image" Target="../media/image44.sv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 Id="rId14" Type="http://schemas.openxmlformats.org/officeDocument/2006/relationships/image" Target="../media/image52.svg"/></Relationships>
</file>

<file path=ppt/slides/_rels/slide1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svg"/><Relationship Id="rId18" Type="http://schemas.openxmlformats.org/officeDocument/2006/relationships/image" Target="../media/image71.png"/><Relationship Id="rId3" Type="http://schemas.openxmlformats.org/officeDocument/2006/relationships/image" Target="../media/image56.emf"/><Relationship Id="rId7" Type="http://schemas.openxmlformats.org/officeDocument/2006/relationships/image" Target="../media/image60.svg"/><Relationship Id="rId12" Type="http://schemas.openxmlformats.org/officeDocument/2006/relationships/image" Target="../media/image65.png"/><Relationship Id="rId17" Type="http://schemas.openxmlformats.org/officeDocument/2006/relationships/image" Target="../media/image70.svg"/><Relationship Id="rId2" Type="http://schemas.openxmlformats.org/officeDocument/2006/relationships/notesSlide" Target="../notesSlides/notesSlide14.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13.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5" Type="http://schemas.openxmlformats.org/officeDocument/2006/relationships/image" Target="../media/image68.svg"/><Relationship Id="rId10" Type="http://schemas.openxmlformats.org/officeDocument/2006/relationships/image" Target="../media/image63.png"/><Relationship Id="rId19" Type="http://schemas.openxmlformats.org/officeDocument/2006/relationships/image" Target="../media/image72.svg"/><Relationship Id="rId4" Type="http://schemas.openxmlformats.org/officeDocument/2006/relationships/image" Target="../media/image57.png"/><Relationship Id="rId9" Type="http://schemas.openxmlformats.org/officeDocument/2006/relationships/image" Target="../media/image62.svg"/><Relationship Id="rId14"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svg"/><Relationship Id="rId7" Type="http://schemas.openxmlformats.org/officeDocument/2006/relationships/image" Target="../media/image85.png"/><Relationship Id="rId12" Type="http://schemas.openxmlformats.org/officeDocument/2006/relationships/image" Target="../media/image79.png"/><Relationship Id="rId2" Type="http://schemas.openxmlformats.org/officeDocument/2006/relationships/image" Target="../media/image80.png"/><Relationship Id="rId1" Type="http://schemas.openxmlformats.org/officeDocument/2006/relationships/slideLayout" Target="../slideLayouts/slideLayout15.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23.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93.jp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79.png"/></Relationships>
</file>

<file path=ppt/slides/_rels/slide2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jpg"/><Relationship Id="rId1" Type="http://schemas.openxmlformats.org/officeDocument/2006/relationships/slideLayout" Target="../slideLayouts/slideLayout15.xml"/><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image" Target="../media/image98.svg"/></Relationships>
</file>

<file path=ppt/slides/_rels/slide2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76.png"/><Relationship Id="rId7" Type="http://schemas.openxmlformats.org/officeDocument/2006/relationships/image" Target="../media/image106.png"/><Relationship Id="rId2" Type="http://schemas.openxmlformats.org/officeDocument/2006/relationships/image" Target="../media/image102.jpg"/><Relationship Id="rId1" Type="http://schemas.openxmlformats.org/officeDocument/2006/relationships/slideLayout" Target="../slideLayouts/slideLayout15.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8.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3.svg"/><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3.png"/><Relationship Id="rId4" Type="http://schemas.openxmlformats.org/officeDocument/2006/relationships/image" Target="../media/image111.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emf"/><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9.emf"/><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7.jp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33000"/>
          </a:schemeClr>
        </a:solidFill>
        <a:effectLst/>
      </p:bgPr>
    </p:bg>
    <p:spTree>
      <p:nvGrpSpPr>
        <p:cNvPr id="1" name=""/>
        <p:cNvGrpSpPr/>
        <p:nvPr/>
      </p:nvGrpSpPr>
      <p:grpSpPr>
        <a:xfrm>
          <a:off x="0" y="0"/>
          <a:ext cx="0" cy="0"/>
          <a:chOff x="0" y="0"/>
          <a:chExt cx="0" cy="0"/>
        </a:xfrm>
      </p:grpSpPr>
      <p:pic>
        <p:nvPicPr>
          <p:cNvPr id="5" name="Screen Recording 2026-06-03 at 16.59.10">
            <a:hlinkClick r:id="" action="ppaction://media"/>
            <a:extLst>
              <a:ext uri="{FF2B5EF4-FFF2-40B4-BE49-F238E27FC236}">
                <a16:creationId xmlns:a16="http://schemas.microsoft.com/office/drawing/2014/main" id="{CF74FB03-7364-3860-2749-78314FC1EE1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75692" y="3175"/>
            <a:ext cx="15943385" cy="6854825"/>
          </a:xfrm>
          <a:prstGeom prst="rect">
            <a:avLst/>
          </a:prstGeom>
        </p:spPr>
      </p:pic>
    </p:spTree>
    <p:extLst>
      <p:ext uri="{BB962C8B-B14F-4D97-AF65-F5344CB8AC3E}">
        <p14:creationId xmlns:p14="http://schemas.microsoft.com/office/powerpoint/2010/main" val="3121995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2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3BB2F4-E897-66F5-1B5B-212343102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Graphic 5">
            <a:extLst>
              <a:ext uri="{FF2B5EF4-FFF2-40B4-BE49-F238E27FC236}">
                <a16:creationId xmlns:a16="http://schemas.microsoft.com/office/drawing/2014/main" id="{CA7F7D81-6D00-729F-DA93-090241B7BA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630" y="586928"/>
            <a:ext cx="2598963" cy="535435"/>
          </a:xfrm>
          <a:prstGeom prst="rect">
            <a:avLst/>
          </a:prstGeom>
        </p:spPr>
      </p:pic>
    </p:spTree>
    <p:extLst>
      <p:ext uri="{BB962C8B-B14F-4D97-AF65-F5344CB8AC3E}">
        <p14:creationId xmlns:p14="http://schemas.microsoft.com/office/powerpoint/2010/main" val="21647954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508" y="0"/>
            <a:ext cx="9089783" cy="6858000"/>
          </a:xfrm>
          <a:prstGeom prst="rect">
            <a:avLst/>
          </a:prstGeom>
        </p:spPr>
      </p:pic>
      <p:sp>
        <p:nvSpPr>
          <p:cNvPr id="13" name="TextBox 12"/>
          <p:cNvSpPr txBox="1"/>
          <p:nvPr/>
        </p:nvSpPr>
        <p:spPr>
          <a:xfrm>
            <a:off x="781050" y="578309"/>
            <a:ext cx="306494" cy="738664"/>
          </a:xfrm>
          <a:prstGeom prst="rect">
            <a:avLst/>
          </a:prstGeom>
          <a:noFill/>
        </p:spPr>
        <p:txBody>
          <a:bodyPr wrap="none" rtlCol="0">
            <a:spAutoFit/>
          </a:bodyPr>
          <a:lstStyle/>
          <a:p>
            <a:r>
              <a:rPr lang="en-US" sz="4200" b="1" dirty="0">
                <a:solidFill>
                  <a:srgbClr val="262526"/>
                </a:solidFill>
                <a:latin typeface="Montserrat" panose="02000505000000020004" pitchFamily="2" charset="0"/>
                <a:ea typeface="Lato Black" charset="0"/>
                <a:cs typeface="Lato Black" charset="0"/>
              </a:rPr>
              <a:t> </a:t>
            </a:r>
            <a:endParaRPr lang="en-US" sz="4200" b="1" dirty="0">
              <a:solidFill>
                <a:srgbClr val="262526"/>
              </a:solidFill>
              <a:latin typeface="Montserrat Ultra Light" panose="00000300000000000000" pitchFamily="50" charset="0"/>
              <a:ea typeface="Lato Black" charset="0"/>
              <a:cs typeface="Lato Black" charset="0"/>
            </a:endParaRPr>
          </a:p>
        </p:txBody>
      </p:sp>
      <p:sp>
        <p:nvSpPr>
          <p:cNvPr id="9" name="Subtitle 2">
            <a:extLst>
              <a:ext uri="{FF2B5EF4-FFF2-40B4-BE49-F238E27FC236}">
                <a16:creationId xmlns:a16="http://schemas.microsoft.com/office/drawing/2014/main" id="{D164143A-9F16-4FE7-AC24-86B1B0CA29ED}"/>
              </a:ext>
            </a:extLst>
          </p:cNvPr>
          <p:cNvSpPr txBox="1">
            <a:spLocks/>
          </p:cNvSpPr>
          <p:nvPr/>
        </p:nvSpPr>
        <p:spPr>
          <a:xfrm>
            <a:off x="3604845" y="1671767"/>
            <a:ext cx="2659380" cy="247731"/>
          </a:xfrm>
          <a:prstGeom prst="rect">
            <a:avLst/>
          </a:prstGeom>
        </p:spPr>
        <p:txBody>
          <a:bodyPr vert="horz" wrap="square" lIns="108745" tIns="54373" rIns="108745" bIns="54373" numCol="1"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spcBef>
                <a:spcPts val="288"/>
              </a:spcBef>
            </a:pPr>
            <a:r>
              <a:rPr lang="en-US" sz="1200" baseline="30000" dirty="0">
                <a:latin typeface="Montserrat" panose="02000505000000020004" pitchFamily="2" charset="0"/>
              </a:rPr>
              <a:t> </a:t>
            </a:r>
          </a:p>
        </p:txBody>
      </p:sp>
      <p:sp>
        <p:nvSpPr>
          <p:cNvPr id="4" name="TextBox 3">
            <a:extLst>
              <a:ext uri="{FF2B5EF4-FFF2-40B4-BE49-F238E27FC236}">
                <a16:creationId xmlns:a16="http://schemas.microsoft.com/office/drawing/2014/main" id="{891DC97E-26DD-46CA-9A3D-B11C9450E5E5}"/>
              </a:ext>
            </a:extLst>
          </p:cNvPr>
          <p:cNvSpPr txBox="1"/>
          <p:nvPr/>
        </p:nvSpPr>
        <p:spPr>
          <a:xfrm>
            <a:off x="781050" y="5254679"/>
            <a:ext cx="4394518" cy="338554"/>
          </a:xfrm>
          <a:prstGeom prst="rect">
            <a:avLst/>
          </a:prstGeom>
          <a:noFill/>
        </p:spPr>
        <p:txBody>
          <a:bodyPr wrap="square" rtlCol="0">
            <a:spAutoFit/>
          </a:bodyPr>
          <a:lstStyle/>
          <a:p>
            <a:r>
              <a:rPr lang="en-US" sz="2400" b="1" baseline="30000" dirty="0">
                <a:solidFill>
                  <a:schemeClr val="tx2"/>
                </a:solidFill>
                <a:latin typeface="Montserrat" panose="02000505000000020004" pitchFamily="2" charset="0"/>
              </a:rPr>
              <a:t> </a:t>
            </a:r>
            <a:endParaRPr lang="sr-Latn-RS" sz="2400" b="1" baseline="30000" dirty="0">
              <a:solidFill>
                <a:schemeClr val="tx2"/>
              </a:solidFill>
              <a:latin typeface="Montserrat" panose="02000505000000020004" pitchFamily="2" charset="0"/>
            </a:endParaRPr>
          </a:p>
        </p:txBody>
      </p:sp>
      <p:pic>
        <p:nvPicPr>
          <p:cNvPr id="11" name="Picture 10">
            <a:extLst>
              <a:ext uri="{FF2B5EF4-FFF2-40B4-BE49-F238E27FC236}">
                <a16:creationId xmlns:a16="http://schemas.microsoft.com/office/drawing/2014/main" id="{B729B06D-8A43-4D6E-8AC8-15661A66410E}"/>
              </a:ext>
            </a:extLst>
          </p:cNvPr>
          <p:cNvPicPr>
            <a:picLocks noChangeAspect="1"/>
          </p:cNvPicPr>
          <p:nvPr/>
        </p:nvPicPr>
        <p:blipFill>
          <a:blip r:embed="rId4"/>
          <a:stretch>
            <a:fillRect/>
          </a:stretch>
        </p:blipFill>
        <p:spPr>
          <a:xfrm>
            <a:off x="9275291" y="4349764"/>
            <a:ext cx="3239257" cy="3362336"/>
          </a:xfrm>
          <a:prstGeom prst="rect">
            <a:avLst/>
          </a:prstGeom>
        </p:spPr>
      </p:pic>
      <p:cxnSp>
        <p:nvCxnSpPr>
          <p:cNvPr id="19" name="Straight Connector 18">
            <a:extLst>
              <a:ext uri="{FF2B5EF4-FFF2-40B4-BE49-F238E27FC236}">
                <a16:creationId xmlns:a16="http://schemas.microsoft.com/office/drawing/2014/main" id="{22888059-7AC5-4E99-BD8D-826EA5780B01}"/>
              </a:ext>
            </a:extLst>
          </p:cNvPr>
          <p:cNvCxnSpPr/>
          <p:nvPr/>
        </p:nvCxnSpPr>
        <p:spPr>
          <a:xfrm>
            <a:off x="10417730"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8518358" y="827068"/>
            <a:ext cx="433137" cy="388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el 6">
            <a:extLst>
              <a:ext uri="{FF2B5EF4-FFF2-40B4-BE49-F238E27FC236}">
                <a16:creationId xmlns:a16="http://schemas.microsoft.com/office/drawing/2014/main" id="{2C5055E2-F5C2-45BA-A758-FD1E3ABC9282}"/>
              </a:ext>
            </a:extLst>
          </p:cNvPr>
          <p:cNvSpPr txBox="1">
            <a:spLocks/>
          </p:cNvSpPr>
          <p:nvPr/>
        </p:nvSpPr>
        <p:spPr>
          <a:xfrm>
            <a:off x="8686801" y="827068"/>
            <a:ext cx="3019542" cy="109243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600" b="1" dirty="0">
                <a:solidFill>
                  <a:srgbClr val="262526"/>
                </a:solidFill>
                <a:latin typeface="Montserrat" panose="02000505000000020004" pitchFamily="2" charset="0"/>
                <a:ea typeface="Lato Black" charset="0"/>
                <a:cs typeface="Lato Black" charset="0"/>
              </a:rPr>
              <a:t>Destination</a:t>
            </a:r>
          </a:p>
          <a:p>
            <a:pPr algn="r"/>
            <a:r>
              <a:rPr lang="en-US" sz="3600" b="1" dirty="0">
                <a:solidFill>
                  <a:srgbClr val="262526"/>
                </a:solidFill>
                <a:latin typeface="Montserrat" panose="02000505000000020004" pitchFamily="2" charset="0"/>
                <a:ea typeface="Lato Black" charset="0"/>
                <a:cs typeface="Lato Black" charset="0"/>
              </a:rPr>
              <a:t>profile</a:t>
            </a:r>
          </a:p>
          <a:p>
            <a:pPr algn="r"/>
            <a:r>
              <a:rPr lang="en-US" sz="2800" dirty="0">
                <a:solidFill>
                  <a:srgbClr val="262526"/>
                </a:solidFill>
                <a:latin typeface="Montserrat Light" panose="00000400000000000000" pitchFamily="2" charset="0"/>
                <a:ea typeface="Lato Black" charset="0"/>
                <a:cs typeface="Lato Black" charset="0"/>
              </a:rPr>
              <a:t>QUICK VIEW</a:t>
            </a:r>
          </a:p>
        </p:txBody>
      </p:sp>
      <p:pic>
        <p:nvPicPr>
          <p:cNvPr id="2" name="Graphic 1">
            <a:extLst>
              <a:ext uri="{FF2B5EF4-FFF2-40B4-BE49-F238E27FC236}">
                <a16:creationId xmlns:a16="http://schemas.microsoft.com/office/drawing/2014/main" id="{E7184468-2BC1-499F-7DB4-17A45A1558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52988" y="6010992"/>
            <a:ext cx="2166573" cy="450098"/>
          </a:xfrm>
          <a:prstGeom prst="rect">
            <a:avLst/>
          </a:prstGeom>
        </p:spPr>
      </p:pic>
    </p:spTree>
    <p:extLst>
      <p:ext uri="{BB962C8B-B14F-4D97-AF65-F5344CB8AC3E}">
        <p14:creationId xmlns:p14="http://schemas.microsoft.com/office/powerpoint/2010/main" val="33469654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1000"/>
                                        <p:tgtEl>
                                          <p:spTgt spid="18"/>
                                        </p:tgtEl>
                                      </p:cBhvr>
                                    </p:animEffect>
                                  </p:childTnLst>
                                </p:cTn>
                              </p:par>
                              <p:par>
                                <p:cTn id="11" presetID="2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755246" y="577391"/>
            <a:ext cx="3636033" cy="646331"/>
          </a:xfrm>
          <a:prstGeom prst="rect">
            <a:avLst/>
          </a:prstGeom>
          <a:noFill/>
        </p:spPr>
        <p:txBody>
          <a:bodyPr wrap="square" rtlCol="0">
            <a:spAutoFit/>
          </a:bodyPr>
          <a:lstStyle/>
          <a:p>
            <a:r>
              <a:rPr lang="en-US" sz="3600" b="1" baseline="30000" dirty="0">
                <a:latin typeface="Montserrat" panose="00000500000000000000" pitchFamily="2" charset="0"/>
              </a:rPr>
              <a:t>Time Critical</a:t>
            </a:r>
            <a:endParaRPr lang="en-US" sz="3600" b="1" dirty="0">
              <a:latin typeface="Montserrat" panose="00000500000000000000" pitchFamily="2" charset="0"/>
              <a:ea typeface="Lato Black" charset="0"/>
              <a:cs typeface="Lato Black" charset="0"/>
            </a:endParaRPr>
          </a:p>
        </p:txBody>
      </p:sp>
      <p:sp>
        <p:nvSpPr>
          <p:cNvPr id="13" name="TextBox 12">
            <a:extLst>
              <a:ext uri="{FF2B5EF4-FFF2-40B4-BE49-F238E27FC236}">
                <a16:creationId xmlns:a16="http://schemas.microsoft.com/office/drawing/2014/main" id="{35AD04A9-E239-442B-99CC-DEC541AB4ECC}"/>
              </a:ext>
            </a:extLst>
          </p:cNvPr>
          <p:cNvSpPr txBox="1"/>
          <p:nvPr/>
        </p:nvSpPr>
        <p:spPr>
          <a:xfrm>
            <a:off x="5981130" y="577391"/>
            <a:ext cx="3636033" cy="646331"/>
          </a:xfrm>
          <a:prstGeom prst="rect">
            <a:avLst/>
          </a:prstGeom>
          <a:noFill/>
        </p:spPr>
        <p:txBody>
          <a:bodyPr wrap="square" rtlCol="0">
            <a:spAutoFit/>
          </a:bodyPr>
          <a:lstStyle/>
          <a:p>
            <a:r>
              <a:rPr lang="en-US" sz="3600" b="1" baseline="30000" dirty="0">
                <a:latin typeface="Montserrat" panose="00000500000000000000" pitchFamily="2" charset="0"/>
              </a:rPr>
              <a:t>Aero OBC</a:t>
            </a:r>
            <a:endParaRPr lang="en-US" sz="3600" b="1" dirty="0">
              <a:latin typeface="Montserrat" panose="00000500000000000000" pitchFamily="2" charset="0"/>
              <a:ea typeface="Lato Black" charset="0"/>
              <a:cs typeface="Lato Black" charset="0"/>
            </a:endParaRPr>
          </a:p>
        </p:txBody>
      </p:sp>
      <p:sp>
        <p:nvSpPr>
          <p:cNvPr id="22" name="TextBox 21">
            <a:extLst>
              <a:ext uri="{FF2B5EF4-FFF2-40B4-BE49-F238E27FC236}">
                <a16:creationId xmlns:a16="http://schemas.microsoft.com/office/drawing/2014/main" id="{477B70EF-E40F-4547-94AC-06256BE881FC}"/>
              </a:ext>
            </a:extLst>
          </p:cNvPr>
          <p:cNvSpPr txBox="1"/>
          <p:nvPr/>
        </p:nvSpPr>
        <p:spPr>
          <a:xfrm>
            <a:off x="755246" y="4697743"/>
            <a:ext cx="3154180" cy="461665"/>
          </a:xfrm>
          <a:prstGeom prst="rect">
            <a:avLst/>
          </a:prstGeom>
          <a:noFill/>
        </p:spPr>
        <p:txBody>
          <a:bodyPr wrap="square" rtlCol="0">
            <a:spAutoFit/>
          </a:bodyPr>
          <a:lstStyle/>
          <a:p>
            <a:r>
              <a:rPr lang="en-US" sz="3600" b="1" baseline="30000" dirty="0">
                <a:latin typeface="Montserrat" panose="00000500000000000000" pitchFamily="2" charset="0"/>
              </a:rPr>
              <a:t>Aero Xpress</a:t>
            </a:r>
            <a:endParaRPr lang="sr-Latn-RS" sz="3600" b="1" baseline="30000" dirty="0">
              <a:latin typeface="Montserrat" panose="00000500000000000000" pitchFamily="2" charset="0"/>
            </a:endParaRPr>
          </a:p>
        </p:txBody>
      </p:sp>
      <p:cxnSp>
        <p:nvCxnSpPr>
          <p:cNvPr id="30" name="Straight Connector 29">
            <a:extLst>
              <a:ext uri="{FF2B5EF4-FFF2-40B4-BE49-F238E27FC236}">
                <a16:creationId xmlns:a16="http://schemas.microsoft.com/office/drawing/2014/main" id="{22888059-7AC5-4E99-BD8D-826EA5780B01}"/>
              </a:ext>
            </a:extLst>
          </p:cNvPr>
          <p:cNvCxnSpPr/>
          <p:nvPr/>
        </p:nvCxnSpPr>
        <p:spPr>
          <a:xfrm>
            <a:off x="814502" y="412680"/>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A38D3FF-F50D-169E-EA8E-7BEDBF19F12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4502" y="1223722"/>
            <a:ext cx="3171079" cy="1783993"/>
          </a:xfrm>
          <a:prstGeom prst="rect">
            <a:avLst/>
          </a:prstGeom>
        </p:spPr>
      </p:pic>
      <p:pic>
        <p:nvPicPr>
          <p:cNvPr id="4" name="Picture 3">
            <a:extLst>
              <a:ext uri="{FF2B5EF4-FFF2-40B4-BE49-F238E27FC236}">
                <a16:creationId xmlns:a16="http://schemas.microsoft.com/office/drawing/2014/main" id="{4E74E13B-1D87-986C-CE3D-393EF72B2C6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079102" y="1223722"/>
            <a:ext cx="3171078" cy="1783993"/>
          </a:xfrm>
          <a:prstGeom prst="rect">
            <a:avLst/>
          </a:prstGeom>
        </p:spPr>
      </p:pic>
      <p:pic>
        <p:nvPicPr>
          <p:cNvPr id="5" name="Picture 4">
            <a:extLst>
              <a:ext uri="{FF2B5EF4-FFF2-40B4-BE49-F238E27FC236}">
                <a16:creationId xmlns:a16="http://schemas.microsoft.com/office/drawing/2014/main" id="{CBD66FD5-057B-D60E-5BC2-3E02ED894D2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95166" y="4461406"/>
            <a:ext cx="3177611" cy="1787668"/>
          </a:xfrm>
          <a:prstGeom prst="rect">
            <a:avLst/>
          </a:prstGeom>
        </p:spPr>
      </p:pic>
      <p:sp>
        <p:nvSpPr>
          <p:cNvPr id="8" name="TextBox 7">
            <a:extLst>
              <a:ext uri="{FF2B5EF4-FFF2-40B4-BE49-F238E27FC236}">
                <a16:creationId xmlns:a16="http://schemas.microsoft.com/office/drawing/2014/main" id="{3703AD12-F088-DA26-2787-A66C52DA7C9A}"/>
              </a:ext>
            </a:extLst>
          </p:cNvPr>
          <p:cNvSpPr txBox="1"/>
          <p:nvPr/>
        </p:nvSpPr>
        <p:spPr>
          <a:xfrm>
            <a:off x="731205" y="3131661"/>
            <a:ext cx="4615025" cy="862205"/>
          </a:xfrm>
          <a:prstGeom prst="rect">
            <a:avLst/>
          </a:prstGeom>
          <a:noFill/>
        </p:spPr>
        <p:txBody>
          <a:bodyPr wrap="square">
            <a:spAutoFit/>
          </a:bodyPr>
          <a:lstStyle/>
          <a:p>
            <a:r>
              <a:rPr lang="en-GB" sz="1200" dirty="0">
                <a:effectLst/>
                <a:latin typeface="Montserrat" panose="00000500000000000000" pitchFamily="2" charset="0"/>
              </a:rPr>
              <a:t>Our time-critical dedicated team is experienced in humanitarian and NGO operations, Energy, Aerospace and Marine, as well as Pharma, clinical trial operations and special events logistics.</a:t>
            </a:r>
            <a:endParaRPr lang="en-GB" sz="1200" dirty="0">
              <a:latin typeface="Montserrat" panose="00000500000000000000" pitchFamily="2" charset="0"/>
            </a:endParaRPr>
          </a:p>
        </p:txBody>
      </p:sp>
      <p:sp>
        <p:nvSpPr>
          <p:cNvPr id="11" name="TextBox 10">
            <a:extLst>
              <a:ext uri="{FF2B5EF4-FFF2-40B4-BE49-F238E27FC236}">
                <a16:creationId xmlns:a16="http://schemas.microsoft.com/office/drawing/2014/main" id="{C058E4FF-B619-A8FB-4E8B-616CE0A89B4D}"/>
              </a:ext>
            </a:extLst>
          </p:cNvPr>
          <p:cNvSpPr txBox="1"/>
          <p:nvPr/>
        </p:nvSpPr>
        <p:spPr>
          <a:xfrm>
            <a:off x="5981130" y="3131661"/>
            <a:ext cx="4689591" cy="830997"/>
          </a:xfrm>
          <a:prstGeom prst="rect">
            <a:avLst/>
          </a:prstGeom>
          <a:noFill/>
        </p:spPr>
        <p:txBody>
          <a:bodyPr wrap="square">
            <a:spAutoFit/>
          </a:bodyPr>
          <a:lstStyle/>
          <a:p>
            <a:r>
              <a:rPr lang="en-GB" sz="1200" dirty="0">
                <a:effectLst/>
                <a:latin typeface="Montserrat" panose="00000500000000000000" pitchFamily="2" charset="0"/>
              </a:rPr>
              <a:t>Aero OBC provides a premium global on-board courier wholesale platform through a courier network of 1500 OBCs worldwide in 125 countries and a state of art IT Platform. 24/7 – 365 days a year operation.</a:t>
            </a:r>
            <a:endParaRPr lang="en-GB" sz="1200" dirty="0">
              <a:latin typeface="Montserrat" panose="00000500000000000000" pitchFamily="2" charset="0"/>
            </a:endParaRPr>
          </a:p>
        </p:txBody>
      </p:sp>
      <p:sp>
        <p:nvSpPr>
          <p:cNvPr id="15" name="TextBox 14">
            <a:extLst>
              <a:ext uri="{FF2B5EF4-FFF2-40B4-BE49-F238E27FC236}">
                <a16:creationId xmlns:a16="http://schemas.microsoft.com/office/drawing/2014/main" id="{09D07B82-1BA9-4730-BF94-E93008BBBA2E}"/>
              </a:ext>
            </a:extLst>
          </p:cNvPr>
          <p:cNvSpPr txBox="1"/>
          <p:nvPr/>
        </p:nvSpPr>
        <p:spPr>
          <a:xfrm>
            <a:off x="755245" y="5159408"/>
            <a:ext cx="4927451" cy="1015663"/>
          </a:xfrm>
          <a:prstGeom prst="rect">
            <a:avLst/>
          </a:prstGeom>
          <a:noFill/>
        </p:spPr>
        <p:txBody>
          <a:bodyPr wrap="square">
            <a:spAutoFit/>
          </a:bodyPr>
          <a:lstStyle/>
          <a:p>
            <a:r>
              <a:rPr lang="en-GB" sz="1200" dirty="0">
                <a:effectLst/>
                <a:latin typeface="Montserrat" panose="00000500000000000000" pitchFamily="2" charset="0"/>
              </a:rPr>
              <a:t>AERO - X is our neutral wholesale express system tailor made to the needs of our airline, forwarder, and consolidator customers. With over 20 regional express carriers operating to and from Africa and instant rate and booking options, Aero-X express platform is easy, fast, reliable, and runs on all devices.</a:t>
            </a:r>
            <a:endParaRPr lang="en-GB" sz="1200" dirty="0">
              <a:latin typeface="Montserrat" panose="00000500000000000000" pitchFamily="2" charset="0"/>
            </a:endParaRPr>
          </a:p>
        </p:txBody>
      </p:sp>
      <p:cxnSp>
        <p:nvCxnSpPr>
          <p:cNvPr id="6" name="Straight Connector 5">
            <a:extLst>
              <a:ext uri="{FF2B5EF4-FFF2-40B4-BE49-F238E27FC236}">
                <a16:creationId xmlns:a16="http://schemas.microsoft.com/office/drawing/2014/main" id="{01ED5304-D870-38E3-BB7D-45485D974080}"/>
              </a:ext>
            </a:extLst>
          </p:cNvPr>
          <p:cNvCxnSpPr/>
          <p:nvPr/>
        </p:nvCxnSpPr>
        <p:spPr>
          <a:xfrm>
            <a:off x="6079102" y="429068"/>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CD9DED5-1A41-A1A5-A7E3-30DA1F87099C}"/>
              </a:ext>
            </a:extLst>
          </p:cNvPr>
          <p:cNvCxnSpPr/>
          <p:nvPr/>
        </p:nvCxnSpPr>
        <p:spPr>
          <a:xfrm>
            <a:off x="877096" y="4414165"/>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28B926DA-856D-24A5-67C0-F64D094297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52988" y="6010992"/>
            <a:ext cx="2166573" cy="450098"/>
          </a:xfrm>
          <a:prstGeom prst="rect">
            <a:avLst/>
          </a:prstGeom>
        </p:spPr>
      </p:pic>
    </p:spTree>
    <p:extLst>
      <p:ext uri="{BB962C8B-B14F-4D97-AF65-F5344CB8AC3E}">
        <p14:creationId xmlns:p14="http://schemas.microsoft.com/office/powerpoint/2010/main" val="408598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755246" y="577391"/>
            <a:ext cx="3636033" cy="646331"/>
          </a:xfrm>
          <a:prstGeom prst="rect">
            <a:avLst/>
          </a:prstGeom>
          <a:noFill/>
        </p:spPr>
        <p:txBody>
          <a:bodyPr wrap="square" rtlCol="0">
            <a:spAutoFit/>
          </a:bodyPr>
          <a:lstStyle/>
          <a:p>
            <a:r>
              <a:rPr lang="en-US" sz="3600" b="1" baseline="30000" dirty="0">
                <a:latin typeface="Montserrat" panose="00000500000000000000" pitchFamily="2" charset="0"/>
              </a:rPr>
              <a:t>Charter Services</a:t>
            </a:r>
            <a:endParaRPr lang="en-US" sz="3600" b="1" dirty="0">
              <a:latin typeface="Montserrat" panose="00000500000000000000" pitchFamily="2" charset="0"/>
              <a:ea typeface="Lato Black" charset="0"/>
              <a:cs typeface="Lato Black" charset="0"/>
            </a:endParaRPr>
          </a:p>
        </p:txBody>
      </p:sp>
      <p:sp>
        <p:nvSpPr>
          <p:cNvPr id="13" name="TextBox 12">
            <a:extLst>
              <a:ext uri="{FF2B5EF4-FFF2-40B4-BE49-F238E27FC236}">
                <a16:creationId xmlns:a16="http://schemas.microsoft.com/office/drawing/2014/main" id="{35AD04A9-E239-442B-99CC-DEC541AB4ECC}"/>
              </a:ext>
            </a:extLst>
          </p:cNvPr>
          <p:cNvSpPr txBox="1"/>
          <p:nvPr/>
        </p:nvSpPr>
        <p:spPr>
          <a:xfrm>
            <a:off x="5982706" y="683052"/>
            <a:ext cx="3636033" cy="461665"/>
          </a:xfrm>
          <a:prstGeom prst="rect">
            <a:avLst/>
          </a:prstGeom>
          <a:noFill/>
        </p:spPr>
        <p:txBody>
          <a:bodyPr wrap="square" rtlCol="0">
            <a:spAutoFit/>
          </a:bodyPr>
          <a:lstStyle/>
          <a:p>
            <a:r>
              <a:rPr lang="en-US" sz="3600" b="1" baseline="30000" dirty="0">
                <a:latin typeface="Montserrat" panose="00000500000000000000" pitchFamily="2" charset="0"/>
              </a:rPr>
              <a:t>SEA Air Solutions</a:t>
            </a:r>
            <a:endParaRPr lang="sr-Latn-RS" sz="3600" b="1" baseline="30000" dirty="0">
              <a:latin typeface="Montserrat" panose="00000500000000000000" pitchFamily="2" charset="0"/>
            </a:endParaRPr>
          </a:p>
        </p:txBody>
      </p:sp>
      <p:sp>
        <p:nvSpPr>
          <p:cNvPr id="22" name="TextBox 21">
            <a:extLst>
              <a:ext uri="{FF2B5EF4-FFF2-40B4-BE49-F238E27FC236}">
                <a16:creationId xmlns:a16="http://schemas.microsoft.com/office/drawing/2014/main" id="{477B70EF-E40F-4547-94AC-06256BE881FC}"/>
              </a:ext>
            </a:extLst>
          </p:cNvPr>
          <p:cNvSpPr txBox="1"/>
          <p:nvPr/>
        </p:nvSpPr>
        <p:spPr>
          <a:xfrm>
            <a:off x="755246" y="4413995"/>
            <a:ext cx="3636033" cy="461665"/>
          </a:xfrm>
          <a:prstGeom prst="rect">
            <a:avLst/>
          </a:prstGeom>
          <a:noFill/>
        </p:spPr>
        <p:txBody>
          <a:bodyPr wrap="square" rtlCol="0">
            <a:spAutoFit/>
          </a:bodyPr>
          <a:lstStyle/>
          <a:p>
            <a:r>
              <a:rPr lang="en-US" sz="3600" b="1" baseline="30000" dirty="0">
                <a:latin typeface="Montserrat" panose="00000500000000000000" pitchFamily="2" charset="0"/>
              </a:rPr>
              <a:t>Gateway Solutions</a:t>
            </a:r>
            <a:endParaRPr lang="sr-Latn-RS" sz="3600" b="1" baseline="30000" dirty="0">
              <a:latin typeface="Montserrat" panose="00000500000000000000" pitchFamily="2" charset="0"/>
            </a:endParaRPr>
          </a:p>
        </p:txBody>
      </p:sp>
      <p:cxnSp>
        <p:nvCxnSpPr>
          <p:cNvPr id="30" name="Straight Connector 29">
            <a:extLst>
              <a:ext uri="{FF2B5EF4-FFF2-40B4-BE49-F238E27FC236}">
                <a16:creationId xmlns:a16="http://schemas.microsoft.com/office/drawing/2014/main" id="{22888059-7AC5-4E99-BD8D-826EA5780B01}"/>
              </a:ext>
            </a:extLst>
          </p:cNvPr>
          <p:cNvCxnSpPr/>
          <p:nvPr/>
        </p:nvCxnSpPr>
        <p:spPr>
          <a:xfrm>
            <a:off x="814502" y="412680"/>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703AD12-F088-DA26-2787-A66C52DA7C9A}"/>
              </a:ext>
            </a:extLst>
          </p:cNvPr>
          <p:cNvSpPr txBox="1"/>
          <p:nvPr/>
        </p:nvSpPr>
        <p:spPr>
          <a:xfrm>
            <a:off x="731205" y="3131661"/>
            <a:ext cx="4615025" cy="830997"/>
          </a:xfrm>
          <a:prstGeom prst="rect">
            <a:avLst/>
          </a:prstGeom>
          <a:noFill/>
        </p:spPr>
        <p:txBody>
          <a:bodyPr wrap="square">
            <a:spAutoFit/>
          </a:bodyPr>
          <a:lstStyle/>
          <a:p>
            <a:r>
              <a:rPr lang="en-GB" sz="1200" dirty="0">
                <a:effectLst/>
                <a:latin typeface="Montserrat" panose="00000500000000000000" pitchFamily="2" charset="0"/>
              </a:rPr>
              <a:t>We provide charter services into Africa from major airports in Asia and the Americas via our European and Middle East gateways on behalf of our airline, consolidator and freight forwarder partners</a:t>
            </a:r>
            <a:endParaRPr lang="en-GB" sz="1200" dirty="0">
              <a:latin typeface="Montserrat" panose="00000500000000000000" pitchFamily="2" charset="0"/>
            </a:endParaRPr>
          </a:p>
        </p:txBody>
      </p:sp>
      <p:sp>
        <p:nvSpPr>
          <p:cNvPr id="11" name="TextBox 10">
            <a:extLst>
              <a:ext uri="{FF2B5EF4-FFF2-40B4-BE49-F238E27FC236}">
                <a16:creationId xmlns:a16="http://schemas.microsoft.com/office/drawing/2014/main" id="{C058E4FF-B619-A8FB-4E8B-616CE0A89B4D}"/>
              </a:ext>
            </a:extLst>
          </p:cNvPr>
          <p:cNvSpPr txBox="1"/>
          <p:nvPr/>
        </p:nvSpPr>
        <p:spPr>
          <a:xfrm>
            <a:off x="5981130" y="3131661"/>
            <a:ext cx="4689591" cy="830997"/>
          </a:xfrm>
          <a:prstGeom prst="rect">
            <a:avLst/>
          </a:prstGeom>
          <a:noFill/>
        </p:spPr>
        <p:txBody>
          <a:bodyPr wrap="square">
            <a:spAutoFit/>
          </a:bodyPr>
          <a:lstStyle/>
          <a:p>
            <a:r>
              <a:rPr lang="en-GB" sz="1200" dirty="0">
                <a:effectLst/>
                <a:latin typeface="Montserrat" panose="00000500000000000000" pitchFamily="2" charset="0"/>
              </a:rPr>
              <a:t>Aero Africa offers tailor-made Sea/Air scheduled consolidation solutions from over 20 key ports in Asia via our hub in Dubai, Mombasa and Durban to over 80 destinations in Africa.</a:t>
            </a:r>
            <a:endParaRPr lang="en-GB" sz="1200" dirty="0">
              <a:latin typeface="Montserrat" panose="00000500000000000000" pitchFamily="2" charset="0"/>
            </a:endParaRPr>
          </a:p>
        </p:txBody>
      </p:sp>
      <p:sp>
        <p:nvSpPr>
          <p:cNvPr id="15" name="TextBox 14">
            <a:extLst>
              <a:ext uri="{FF2B5EF4-FFF2-40B4-BE49-F238E27FC236}">
                <a16:creationId xmlns:a16="http://schemas.microsoft.com/office/drawing/2014/main" id="{09D07B82-1BA9-4730-BF94-E93008BBBA2E}"/>
              </a:ext>
            </a:extLst>
          </p:cNvPr>
          <p:cNvSpPr txBox="1"/>
          <p:nvPr/>
        </p:nvSpPr>
        <p:spPr>
          <a:xfrm>
            <a:off x="755246" y="4875660"/>
            <a:ext cx="5059710" cy="1569660"/>
          </a:xfrm>
          <a:prstGeom prst="rect">
            <a:avLst/>
          </a:prstGeom>
          <a:noFill/>
        </p:spPr>
        <p:txBody>
          <a:bodyPr wrap="square">
            <a:spAutoFit/>
          </a:bodyPr>
          <a:lstStyle/>
          <a:p>
            <a:r>
              <a:rPr lang="en-GB" sz="1200" dirty="0">
                <a:effectLst/>
                <a:latin typeface="Montserrat" panose="00000500000000000000" pitchFamily="2" charset="0"/>
              </a:rPr>
              <a:t>We offer gateway transit cargo solutions from EU JNB NBO DXB to the African continent. Our EU hubs are in LGG BRU AMS FRA LHR CDG all centrally located with daily direct freighter services to Africa connecting Europe and the Americas. </a:t>
            </a:r>
          </a:p>
          <a:p>
            <a:endParaRPr lang="en-GB" sz="1200" dirty="0">
              <a:effectLst/>
              <a:latin typeface="Montserrat" panose="00000500000000000000" pitchFamily="2" charset="0"/>
            </a:endParaRPr>
          </a:p>
          <a:p>
            <a:r>
              <a:rPr lang="en-GB" sz="1200" dirty="0">
                <a:effectLst/>
                <a:latin typeface="Montserrat" panose="00000500000000000000" pitchFamily="2" charset="0"/>
              </a:rPr>
              <a:t>Our EU facilities are opened 24/7 and are equipped with modern ULD loading equipment and have the highest security standards</a:t>
            </a:r>
            <a:endParaRPr lang="en-GB" sz="1200" dirty="0">
              <a:latin typeface="Montserrat" panose="00000500000000000000" pitchFamily="2" charset="0"/>
            </a:endParaRPr>
          </a:p>
        </p:txBody>
      </p:sp>
      <p:cxnSp>
        <p:nvCxnSpPr>
          <p:cNvPr id="6" name="Straight Connector 5">
            <a:extLst>
              <a:ext uri="{FF2B5EF4-FFF2-40B4-BE49-F238E27FC236}">
                <a16:creationId xmlns:a16="http://schemas.microsoft.com/office/drawing/2014/main" id="{01ED5304-D870-38E3-BB7D-45485D974080}"/>
              </a:ext>
            </a:extLst>
          </p:cNvPr>
          <p:cNvCxnSpPr/>
          <p:nvPr/>
        </p:nvCxnSpPr>
        <p:spPr>
          <a:xfrm>
            <a:off x="6079102" y="429068"/>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CD9DED5-1A41-A1A5-A7E3-30DA1F87099C}"/>
              </a:ext>
            </a:extLst>
          </p:cNvPr>
          <p:cNvCxnSpPr/>
          <p:nvPr/>
        </p:nvCxnSpPr>
        <p:spPr>
          <a:xfrm>
            <a:off x="877097" y="4130417"/>
            <a:ext cx="596462"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28B926DA-856D-24A5-67C0-F64D094297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2988" y="6010992"/>
            <a:ext cx="2166573" cy="450098"/>
          </a:xfrm>
          <a:prstGeom prst="rect">
            <a:avLst/>
          </a:prstGeom>
        </p:spPr>
      </p:pic>
      <p:pic>
        <p:nvPicPr>
          <p:cNvPr id="2" name="Picture 1">
            <a:extLst>
              <a:ext uri="{FF2B5EF4-FFF2-40B4-BE49-F238E27FC236}">
                <a16:creationId xmlns:a16="http://schemas.microsoft.com/office/drawing/2014/main" id="{15FFD6AF-F0F0-A292-A740-DC6C3F04EA2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079103" y="4447474"/>
            <a:ext cx="3171078" cy="2013616"/>
          </a:xfrm>
          <a:prstGeom prst="rect">
            <a:avLst/>
          </a:prstGeom>
        </p:spPr>
      </p:pic>
      <p:pic>
        <p:nvPicPr>
          <p:cNvPr id="9" name="Picture 8">
            <a:extLst>
              <a:ext uri="{FF2B5EF4-FFF2-40B4-BE49-F238E27FC236}">
                <a16:creationId xmlns:a16="http://schemas.microsoft.com/office/drawing/2014/main" id="{741BBD28-4131-3A8A-AC65-DE030265D6F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096000" y="1083327"/>
            <a:ext cx="3154181" cy="1839110"/>
          </a:xfrm>
          <a:prstGeom prst="rect">
            <a:avLst/>
          </a:prstGeom>
        </p:spPr>
      </p:pic>
      <p:pic>
        <p:nvPicPr>
          <p:cNvPr id="12" name="Picture 11">
            <a:extLst>
              <a:ext uri="{FF2B5EF4-FFF2-40B4-BE49-F238E27FC236}">
                <a16:creationId xmlns:a16="http://schemas.microsoft.com/office/drawing/2014/main" id="{F080E7E7-4F5C-2AEF-11A6-8BE9507DAB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096" y="1087182"/>
            <a:ext cx="3154181" cy="1835255"/>
          </a:xfrm>
          <a:prstGeom prst="rect">
            <a:avLst/>
          </a:prstGeom>
        </p:spPr>
      </p:pic>
    </p:spTree>
    <p:extLst>
      <p:ext uri="{BB962C8B-B14F-4D97-AF65-F5344CB8AC3E}">
        <p14:creationId xmlns:p14="http://schemas.microsoft.com/office/powerpoint/2010/main" val="39733086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58" y="0"/>
            <a:ext cx="12185514" cy="6857519"/>
          </a:xfrm>
          <a:prstGeom prst="rect">
            <a:avLst/>
          </a:prstGeom>
        </p:spPr>
      </p:pic>
      <p:pic>
        <p:nvPicPr>
          <p:cNvPr id="4" name="Graphic 3">
            <a:extLst>
              <a:ext uri="{FF2B5EF4-FFF2-40B4-BE49-F238E27FC236}">
                <a16:creationId xmlns:a16="http://schemas.microsoft.com/office/drawing/2014/main" id="{53F303DC-2444-AF97-33DD-FBC335014C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1503" y="1070362"/>
            <a:ext cx="2641855" cy="990696"/>
          </a:xfrm>
          <a:prstGeom prst="rect">
            <a:avLst/>
          </a:prstGeom>
        </p:spPr>
      </p:pic>
      <p:pic>
        <p:nvPicPr>
          <p:cNvPr id="6" name="Graphic 5">
            <a:extLst>
              <a:ext uri="{FF2B5EF4-FFF2-40B4-BE49-F238E27FC236}">
                <a16:creationId xmlns:a16="http://schemas.microsoft.com/office/drawing/2014/main" id="{96AD7D74-2949-087C-5245-8E6E2091E7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0683" y="2576806"/>
            <a:ext cx="2883177" cy="870034"/>
          </a:xfrm>
          <a:prstGeom prst="rect">
            <a:avLst/>
          </a:prstGeom>
        </p:spPr>
      </p:pic>
      <p:pic>
        <p:nvPicPr>
          <p:cNvPr id="8" name="Graphic 7">
            <a:extLst>
              <a:ext uri="{FF2B5EF4-FFF2-40B4-BE49-F238E27FC236}">
                <a16:creationId xmlns:a16="http://schemas.microsoft.com/office/drawing/2014/main" id="{975EC00F-210D-8C39-E6EE-5D91D2D273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19419" y="4202847"/>
            <a:ext cx="2826022" cy="870034"/>
          </a:xfrm>
          <a:prstGeom prst="rect">
            <a:avLst/>
          </a:prstGeom>
        </p:spPr>
      </p:pic>
      <p:pic>
        <p:nvPicPr>
          <p:cNvPr id="10" name="Graphic 9">
            <a:extLst>
              <a:ext uri="{FF2B5EF4-FFF2-40B4-BE49-F238E27FC236}">
                <a16:creationId xmlns:a16="http://schemas.microsoft.com/office/drawing/2014/main" id="{D9E47E7C-7650-919B-8F99-79A230A01BD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82934" y="1070362"/>
            <a:ext cx="2641855" cy="990696"/>
          </a:xfrm>
          <a:prstGeom prst="rect">
            <a:avLst/>
          </a:prstGeom>
        </p:spPr>
      </p:pic>
      <p:pic>
        <p:nvPicPr>
          <p:cNvPr id="12" name="Graphic 11">
            <a:extLst>
              <a:ext uri="{FF2B5EF4-FFF2-40B4-BE49-F238E27FC236}">
                <a16:creationId xmlns:a16="http://schemas.microsoft.com/office/drawing/2014/main" id="{D88DAB59-C43D-BF55-BF7E-4A05F2F05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60180" y="2576806"/>
            <a:ext cx="2819671" cy="870034"/>
          </a:xfrm>
          <a:prstGeom prst="rect">
            <a:avLst/>
          </a:prstGeom>
        </p:spPr>
      </p:pic>
      <p:pic>
        <p:nvPicPr>
          <p:cNvPr id="14" name="Graphic 13">
            <a:extLst>
              <a:ext uri="{FF2B5EF4-FFF2-40B4-BE49-F238E27FC236}">
                <a16:creationId xmlns:a16="http://schemas.microsoft.com/office/drawing/2014/main" id="{03E5E806-D390-70D8-FA20-DE1901ABE49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174890" y="4260739"/>
            <a:ext cx="2826022" cy="870034"/>
          </a:xfrm>
          <a:prstGeom prst="rect">
            <a:avLst/>
          </a:prstGeom>
        </p:spPr>
      </p:pic>
      <p:sp>
        <p:nvSpPr>
          <p:cNvPr id="16" name="TextBox 15">
            <a:extLst>
              <a:ext uri="{FF2B5EF4-FFF2-40B4-BE49-F238E27FC236}">
                <a16:creationId xmlns:a16="http://schemas.microsoft.com/office/drawing/2014/main" id="{BBBFAEF9-4B9F-175F-00AF-9C8434113872}"/>
              </a:ext>
            </a:extLst>
          </p:cNvPr>
          <p:cNvSpPr txBox="1"/>
          <p:nvPr/>
        </p:nvSpPr>
        <p:spPr>
          <a:xfrm>
            <a:off x="2345160" y="6130421"/>
            <a:ext cx="3057724" cy="390876"/>
          </a:xfrm>
          <a:prstGeom prst="rect">
            <a:avLst/>
          </a:prstGeom>
          <a:noFill/>
        </p:spPr>
        <p:txBody>
          <a:bodyPr wrap="square">
            <a:spAutoFit/>
          </a:bodyPr>
          <a:lstStyle/>
          <a:p>
            <a:pPr algn="l"/>
            <a:r>
              <a:rPr lang="en-GB" sz="1940" b="1" dirty="0">
                <a:solidFill>
                  <a:schemeClr val="bg1"/>
                </a:solidFill>
                <a:latin typeface="Montserrat" panose="00000500000000000000" pitchFamily="2" charset="0"/>
              </a:rPr>
              <a:t>info@aero-africa.com </a:t>
            </a:r>
          </a:p>
        </p:txBody>
      </p:sp>
      <p:sp>
        <p:nvSpPr>
          <p:cNvPr id="17" name="TextBox 16">
            <a:extLst>
              <a:ext uri="{FF2B5EF4-FFF2-40B4-BE49-F238E27FC236}">
                <a16:creationId xmlns:a16="http://schemas.microsoft.com/office/drawing/2014/main" id="{27A473B8-6459-1D3F-9819-3A81F2F11799}"/>
              </a:ext>
            </a:extLst>
          </p:cNvPr>
          <p:cNvSpPr txBox="1"/>
          <p:nvPr/>
        </p:nvSpPr>
        <p:spPr>
          <a:xfrm>
            <a:off x="2345159" y="5831803"/>
            <a:ext cx="3057723" cy="390876"/>
          </a:xfrm>
          <a:prstGeom prst="rect">
            <a:avLst/>
          </a:prstGeom>
          <a:noFill/>
        </p:spPr>
        <p:txBody>
          <a:bodyPr wrap="square">
            <a:spAutoFit/>
          </a:bodyPr>
          <a:lstStyle/>
          <a:p>
            <a:pPr algn="l"/>
            <a:r>
              <a:rPr lang="en-GB" sz="1940" b="1" dirty="0">
                <a:solidFill>
                  <a:srgbClr val="FABC14"/>
                </a:solidFill>
                <a:latin typeface="Montserrat" panose="00000500000000000000" pitchFamily="2" charset="0"/>
              </a:rPr>
              <a:t>www.aero-africa.com </a:t>
            </a:r>
          </a:p>
        </p:txBody>
      </p:sp>
      <p:sp>
        <p:nvSpPr>
          <p:cNvPr id="18" name="TextBox 17">
            <a:extLst>
              <a:ext uri="{FF2B5EF4-FFF2-40B4-BE49-F238E27FC236}">
                <a16:creationId xmlns:a16="http://schemas.microsoft.com/office/drawing/2014/main" id="{BF24C551-5FC0-1762-ADFC-AF5A62F578FB}"/>
              </a:ext>
            </a:extLst>
          </p:cNvPr>
          <p:cNvSpPr txBox="1"/>
          <p:nvPr/>
        </p:nvSpPr>
        <p:spPr>
          <a:xfrm>
            <a:off x="6419455" y="5831803"/>
            <a:ext cx="3422765" cy="689420"/>
          </a:xfrm>
          <a:prstGeom prst="rect">
            <a:avLst/>
          </a:prstGeom>
          <a:noFill/>
        </p:spPr>
        <p:txBody>
          <a:bodyPr wrap="square">
            <a:spAutoFit/>
          </a:bodyPr>
          <a:lstStyle/>
          <a:p>
            <a:pPr algn="l"/>
            <a:r>
              <a:rPr lang="en-GB" sz="1940" b="1" dirty="0">
                <a:solidFill>
                  <a:schemeClr val="bg1"/>
                </a:solidFill>
                <a:latin typeface="Montserrat" panose="00000500000000000000" pitchFamily="2" charset="0"/>
              </a:rPr>
              <a:t>African neutral airfreight</a:t>
            </a:r>
            <a:br>
              <a:rPr lang="en-GB" sz="1940" b="1" dirty="0">
                <a:solidFill>
                  <a:schemeClr val="bg1"/>
                </a:solidFill>
                <a:latin typeface="Montserrat" panose="00000500000000000000" pitchFamily="2" charset="0"/>
              </a:rPr>
            </a:br>
            <a:r>
              <a:rPr lang="en-GB" sz="1940" b="1" dirty="0">
                <a:solidFill>
                  <a:schemeClr val="bg1"/>
                </a:solidFill>
                <a:latin typeface="Montserrat" panose="00000500000000000000" pitchFamily="2" charset="0"/>
              </a:rPr>
              <a:t>logistic solutions 24/7</a:t>
            </a:r>
          </a:p>
        </p:txBody>
      </p:sp>
      <p:cxnSp>
        <p:nvCxnSpPr>
          <p:cNvPr id="20" name="Straight Connector 19">
            <a:extLst>
              <a:ext uri="{FF2B5EF4-FFF2-40B4-BE49-F238E27FC236}">
                <a16:creationId xmlns:a16="http://schemas.microsoft.com/office/drawing/2014/main" id="{18C360D4-B4BC-9983-1558-3AB355CF94F4}"/>
              </a:ext>
            </a:extLst>
          </p:cNvPr>
          <p:cNvCxnSpPr/>
          <p:nvPr/>
        </p:nvCxnSpPr>
        <p:spPr>
          <a:xfrm>
            <a:off x="5864961" y="5841608"/>
            <a:ext cx="0" cy="59865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3FA6AD9-9B1A-CA78-545B-1404D9056C9D}"/>
              </a:ext>
            </a:extLst>
          </p:cNvPr>
          <p:cNvSpPr txBox="1"/>
          <p:nvPr/>
        </p:nvSpPr>
        <p:spPr>
          <a:xfrm>
            <a:off x="2705410" y="1179765"/>
            <a:ext cx="2337220" cy="652294"/>
          </a:xfrm>
          <a:prstGeom prst="rect">
            <a:avLst/>
          </a:prstGeom>
          <a:noFill/>
        </p:spPr>
        <p:txBody>
          <a:bodyPr wrap="square">
            <a:spAutoFit/>
          </a:bodyPr>
          <a:lstStyle/>
          <a:p>
            <a:r>
              <a:rPr lang="en-GB" sz="1200" b="1" dirty="0">
                <a:latin typeface="Montserrat" pitchFamily="2" charset="77"/>
              </a:rPr>
              <a:t>Shanghai: </a:t>
            </a:r>
            <a:r>
              <a:rPr lang="en-GB" sz="1200" dirty="0">
                <a:latin typeface="Montserrat" pitchFamily="2" charset="77"/>
              </a:rPr>
              <a:t>Do you have a cost-effective freighter solution to Lomé? </a:t>
            </a:r>
          </a:p>
        </p:txBody>
      </p:sp>
      <p:sp>
        <p:nvSpPr>
          <p:cNvPr id="23" name="TextBox 22">
            <a:extLst>
              <a:ext uri="{FF2B5EF4-FFF2-40B4-BE49-F238E27FC236}">
                <a16:creationId xmlns:a16="http://schemas.microsoft.com/office/drawing/2014/main" id="{310DD064-7EFE-32C3-F1AA-D4F8640084B7}"/>
              </a:ext>
            </a:extLst>
          </p:cNvPr>
          <p:cNvSpPr txBox="1"/>
          <p:nvPr/>
        </p:nvSpPr>
        <p:spPr>
          <a:xfrm>
            <a:off x="1530562" y="2683723"/>
            <a:ext cx="2349695" cy="652294"/>
          </a:xfrm>
          <a:prstGeom prst="rect">
            <a:avLst/>
          </a:prstGeom>
          <a:noFill/>
        </p:spPr>
        <p:txBody>
          <a:bodyPr wrap="square">
            <a:spAutoFit/>
          </a:bodyPr>
          <a:lstStyle/>
          <a:p>
            <a:r>
              <a:rPr lang="en-GB" sz="1200" b="1" dirty="0">
                <a:latin typeface="Montserrat" pitchFamily="2" charset="77"/>
              </a:rPr>
              <a:t>Geneva: </a:t>
            </a:r>
            <a:r>
              <a:rPr lang="en-GB" sz="1200" dirty="0">
                <a:latin typeface="Montserrat" pitchFamily="2" charset="77"/>
              </a:rPr>
              <a:t>Do you offer aid &amp; relief final mile services in South Sudan?</a:t>
            </a:r>
          </a:p>
        </p:txBody>
      </p:sp>
      <p:sp>
        <p:nvSpPr>
          <p:cNvPr id="24" name="TextBox 23">
            <a:extLst>
              <a:ext uri="{FF2B5EF4-FFF2-40B4-BE49-F238E27FC236}">
                <a16:creationId xmlns:a16="http://schemas.microsoft.com/office/drawing/2014/main" id="{0E7B373C-5408-44FC-3B2E-D24F99187EDE}"/>
              </a:ext>
            </a:extLst>
          </p:cNvPr>
          <p:cNvSpPr txBox="1"/>
          <p:nvPr/>
        </p:nvSpPr>
        <p:spPr>
          <a:xfrm>
            <a:off x="2511503" y="4307017"/>
            <a:ext cx="2318401" cy="652294"/>
          </a:xfrm>
          <a:prstGeom prst="rect">
            <a:avLst/>
          </a:prstGeom>
          <a:noFill/>
        </p:spPr>
        <p:txBody>
          <a:bodyPr wrap="square">
            <a:spAutoFit/>
          </a:bodyPr>
          <a:lstStyle/>
          <a:p>
            <a:r>
              <a:rPr lang="en-GB" sz="1200" b="1" dirty="0">
                <a:latin typeface="Montserrat" pitchFamily="2" charset="77"/>
              </a:rPr>
              <a:t>Mexico City: </a:t>
            </a:r>
            <a:r>
              <a:rPr lang="en-GB" sz="1200" dirty="0">
                <a:latin typeface="Montserrat" pitchFamily="2" charset="77"/>
              </a:rPr>
              <a:t>Can you help us with an automotive project to Morocco ?</a:t>
            </a:r>
          </a:p>
        </p:txBody>
      </p:sp>
      <p:sp>
        <p:nvSpPr>
          <p:cNvPr id="25" name="TextBox 24">
            <a:extLst>
              <a:ext uri="{FF2B5EF4-FFF2-40B4-BE49-F238E27FC236}">
                <a16:creationId xmlns:a16="http://schemas.microsoft.com/office/drawing/2014/main" id="{1FDBA369-453B-A629-24BA-6A8BD85CB551}"/>
              </a:ext>
            </a:extLst>
          </p:cNvPr>
          <p:cNvSpPr txBox="1"/>
          <p:nvPr/>
        </p:nvSpPr>
        <p:spPr>
          <a:xfrm>
            <a:off x="8267764" y="1118612"/>
            <a:ext cx="2311179" cy="838948"/>
          </a:xfrm>
          <a:prstGeom prst="rect">
            <a:avLst/>
          </a:prstGeom>
          <a:noFill/>
        </p:spPr>
        <p:txBody>
          <a:bodyPr wrap="square">
            <a:spAutoFit/>
          </a:bodyPr>
          <a:lstStyle/>
          <a:p>
            <a:r>
              <a:rPr lang="en-GB" sz="1200" b="1" dirty="0">
                <a:latin typeface="Montserrat" pitchFamily="2" charset="77"/>
              </a:rPr>
              <a:t>Bangkok: </a:t>
            </a:r>
            <a:r>
              <a:rPr lang="en-GB" sz="1200" dirty="0">
                <a:latin typeface="Montserrat" pitchFamily="2" charset="77"/>
              </a:rPr>
              <a:t>Can you handle a time definite temperature-controlled delivery to door Bamako? </a:t>
            </a:r>
          </a:p>
        </p:txBody>
      </p:sp>
      <p:sp>
        <p:nvSpPr>
          <p:cNvPr id="26" name="TextBox 25">
            <a:extLst>
              <a:ext uri="{FF2B5EF4-FFF2-40B4-BE49-F238E27FC236}">
                <a16:creationId xmlns:a16="http://schemas.microsoft.com/office/drawing/2014/main" id="{E27016FD-F706-5703-DDA3-475FAAF48ACA}"/>
              </a:ext>
            </a:extLst>
          </p:cNvPr>
          <p:cNvSpPr txBox="1"/>
          <p:nvPr/>
        </p:nvSpPr>
        <p:spPr>
          <a:xfrm>
            <a:off x="8809008" y="2710706"/>
            <a:ext cx="2002309" cy="652294"/>
          </a:xfrm>
          <a:prstGeom prst="rect">
            <a:avLst/>
          </a:prstGeom>
          <a:noFill/>
        </p:spPr>
        <p:txBody>
          <a:bodyPr wrap="square">
            <a:spAutoFit/>
          </a:bodyPr>
          <a:lstStyle/>
          <a:p>
            <a:r>
              <a:rPr lang="en-GB" sz="1200" b="1" dirty="0">
                <a:latin typeface="Montserrat" pitchFamily="2" charset="77"/>
              </a:rPr>
              <a:t>Frankfurt: </a:t>
            </a:r>
            <a:r>
              <a:rPr lang="en-GB" sz="1200" dirty="0">
                <a:latin typeface="Montserrat" pitchFamily="2" charset="77"/>
              </a:rPr>
              <a:t>Do you have air import services from Accra? </a:t>
            </a:r>
          </a:p>
        </p:txBody>
      </p:sp>
      <p:sp>
        <p:nvSpPr>
          <p:cNvPr id="27" name="TextBox 26">
            <a:extLst>
              <a:ext uri="{FF2B5EF4-FFF2-40B4-BE49-F238E27FC236}">
                <a16:creationId xmlns:a16="http://schemas.microsoft.com/office/drawing/2014/main" id="{7F5C33C4-CD54-2136-1F37-74D7EFE3DD94}"/>
              </a:ext>
            </a:extLst>
          </p:cNvPr>
          <p:cNvSpPr txBox="1"/>
          <p:nvPr/>
        </p:nvSpPr>
        <p:spPr>
          <a:xfrm>
            <a:off x="8537547" y="4313231"/>
            <a:ext cx="2273770" cy="646331"/>
          </a:xfrm>
          <a:prstGeom prst="rect">
            <a:avLst/>
          </a:prstGeom>
          <a:noFill/>
        </p:spPr>
        <p:txBody>
          <a:bodyPr wrap="square">
            <a:spAutoFit/>
          </a:bodyPr>
          <a:lstStyle/>
          <a:p>
            <a:r>
              <a:rPr lang="en-GB" sz="1200" b="1" dirty="0">
                <a:latin typeface="Montserrat" pitchFamily="2" charset="77"/>
              </a:rPr>
              <a:t>New York: </a:t>
            </a:r>
            <a:r>
              <a:rPr lang="en-GB" sz="1200" dirty="0">
                <a:latin typeface="Montserrat" pitchFamily="2" charset="77"/>
              </a:rPr>
              <a:t>Can you handle 5 tones cross trade from Chengdu to Niamey ?</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469EB-E6E9-4AC3-B3C6-D7F6EBDC1BF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D9AF34F-1C69-46DC-BA1F-C2ECFBD8DDB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0" y="0"/>
            <a:ext cx="12192000" cy="6858000"/>
          </a:xfrm>
        </p:spPr>
      </p:pic>
      <p:sp>
        <p:nvSpPr>
          <p:cNvPr id="4" name="TextBox 3">
            <a:extLst>
              <a:ext uri="{FF2B5EF4-FFF2-40B4-BE49-F238E27FC236}">
                <a16:creationId xmlns:a16="http://schemas.microsoft.com/office/drawing/2014/main" id="{E5D90EDA-6984-CEC0-A626-67C5BC2024A7}"/>
              </a:ext>
            </a:extLst>
          </p:cNvPr>
          <p:cNvSpPr txBox="1"/>
          <p:nvPr/>
        </p:nvSpPr>
        <p:spPr>
          <a:xfrm>
            <a:off x="2633871" y="1172816"/>
            <a:ext cx="2325756" cy="660181"/>
          </a:xfrm>
          <a:prstGeom prst="rect">
            <a:avLst/>
          </a:prstGeom>
          <a:solidFill>
            <a:srgbClr val="FCBD0F"/>
          </a:solidFill>
        </p:spPr>
        <p:txBody>
          <a:bodyPr wrap="square" rtlCol="0">
            <a:spAutoFit/>
          </a:bodyPr>
          <a:lstStyle/>
          <a:p>
            <a:r>
              <a:rPr lang="en-US" sz="1200" b="1" i="0" u="none" strike="noStrike" dirty="0">
                <a:effectLst/>
                <a:latin typeface="Montserrat" pitchFamily="2" charset="77"/>
              </a:rPr>
              <a:t>Accra: </a:t>
            </a:r>
            <a:r>
              <a:rPr lang="en-US" sz="1200" i="0" u="none" strike="noStrike" dirty="0">
                <a:effectLst/>
                <a:latin typeface="Montserrat" pitchFamily="2" charset="77"/>
              </a:rPr>
              <a:t>Do you have a cost-effective sea+air solution Ex-China?</a:t>
            </a:r>
            <a:endParaRPr lang="en-US" sz="1200" dirty="0">
              <a:latin typeface="Montserrat" pitchFamily="2" charset="77"/>
            </a:endParaRPr>
          </a:p>
        </p:txBody>
      </p:sp>
      <p:sp>
        <p:nvSpPr>
          <p:cNvPr id="6" name="TextBox 5">
            <a:extLst>
              <a:ext uri="{FF2B5EF4-FFF2-40B4-BE49-F238E27FC236}">
                <a16:creationId xmlns:a16="http://schemas.microsoft.com/office/drawing/2014/main" id="{98A3C347-0612-CEE4-32BD-AB34FA272D6F}"/>
              </a:ext>
            </a:extLst>
          </p:cNvPr>
          <p:cNvSpPr txBox="1"/>
          <p:nvPr/>
        </p:nvSpPr>
        <p:spPr>
          <a:xfrm>
            <a:off x="7894985" y="1133060"/>
            <a:ext cx="2521224" cy="660181"/>
          </a:xfrm>
          <a:prstGeom prst="rect">
            <a:avLst/>
          </a:prstGeom>
          <a:solidFill>
            <a:srgbClr val="FCBD0F"/>
          </a:solidFill>
        </p:spPr>
        <p:txBody>
          <a:bodyPr wrap="square" rtlCol="0">
            <a:spAutoFit/>
          </a:bodyPr>
          <a:lstStyle/>
          <a:p>
            <a:r>
              <a:rPr lang="en-US" sz="1200" b="1" i="0" u="none" strike="noStrike" dirty="0">
                <a:solidFill>
                  <a:srgbClr val="212121"/>
                </a:solidFill>
                <a:effectLst/>
                <a:latin typeface="Montserrat" pitchFamily="2" charset="77"/>
              </a:rPr>
              <a:t>Johannesburg: </a:t>
            </a:r>
            <a:r>
              <a:rPr lang="en-US" sz="1200" b="0" i="0" u="none" strike="noStrike" dirty="0">
                <a:solidFill>
                  <a:srgbClr val="212121"/>
                </a:solidFill>
                <a:effectLst/>
                <a:latin typeface="Montserrat" pitchFamily="2" charset="77"/>
              </a:rPr>
              <a:t>Can you help with weekly temp control shipments to the UAE?</a:t>
            </a:r>
            <a:endParaRPr lang="en-US" sz="1200" dirty="0">
              <a:latin typeface="Montserrat" pitchFamily="2" charset="77"/>
            </a:endParaRPr>
          </a:p>
        </p:txBody>
      </p:sp>
      <p:sp>
        <p:nvSpPr>
          <p:cNvPr id="7" name="TextBox 6">
            <a:extLst>
              <a:ext uri="{FF2B5EF4-FFF2-40B4-BE49-F238E27FC236}">
                <a16:creationId xmlns:a16="http://schemas.microsoft.com/office/drawing/2014/main" id="{CB55C213-C948-339E-9B85-9239D4F2E6FC}"/>
              </a:ext>
            </a:extLst>
          </p:cNvPr>
          <p:cNvSpPr txBox="1"/>
          <p:nvPr/>
        </p:nvSpPr>
        <p:spPr>
          <a:xfrm>
            <a:off x="8574159" y="2762791"/>
            <a:ext cx="2521224" cy="646331"/>
          </a:xfrm>
          <a:prstGeom prst="rect">
            <a:avLst/>
          </a:prstGeom>
          <a:solidFill>
            <a:srgbClr val="FCBD0F"/>
          </a:solidFill>
        </p:spPr>
        <p:txBody>
          <a:bodyPr wrap="square" rtlCol="0">
            <a:spAutoFit/>
          </a:bodyPr>
          <a:lstStyle/>
          <a:p>
            <a:r>
              <a:rPr lang="en-US" sz="1200" b="1" i="0" u="none" strike="noStrike" dirty="0">
                <a:solidFill>
                  <a:srgbClr val="212121"/>
                </a:solidFill>
                <a:effectLst/>
                <a:latin typeface="Montserrat" pitchFamily="2" charset="77"/>
              </a:rPr>
              <a:t>Port Elisabeth:  </a:t>
            </a:r>
            <a:r>
              <a:rPr lang="en-US" sz="1200" b="0" i="0" u="none" strike="noStrike" dirty="0">
                <a:solidFill>
                  <a:srgbClr val="212121"/>
                </a:solidFill>
                <a:effectLst/>
                <a:latin typeface="Montserrat" pitchFamily="2" charset="77"/>
              </a:rPr>
              <a:t>Can you assist with an urgent automotive parts shipment to Germany?</a:t>
            </a:r>
            <a:endParaRPr lang="en-US" sz="1200" dirty="0">
              <a:latin typeface="Montserrat" pitchFamily="2" charset="77"/>
            </a:endParaRPr>
          </a:p>
        </p:txBody>
      </p:sp>
      <p:sp>
        <p:nvSpPr>
          <p:cNvPr id="8" name="TextBox 7">
            <a:extLst>
              <a:ext uri="{FF2B5EF4-FFF2-40B4-BE49-F238E27FC236}">
                <a16:creationId xmlns:a16="http://schemas.microsoft.com/office/drawing/2014/main" id="{5C94D8C0-4D12-0598-99D8-D61E97168C9B}"/>
              </a:ext>
            </a:extLst>
          </p:cNvPr>
          <p:cNvSpPr txBox="1"/>
          <p:nvPr/>
        </p:nvSpPr>
        <p:spPr>
          <a:xfrm>
            <a:off x="8405196" y="4358794"/>
            <a:ext cx="2521224" cy="646331"/>
          </a:xfrm>
          <a:prstGeom prst="rect">
            <a:avLst/>
          </a:prstGeom>
          <a:solidFill>
            <a:srgbClr val="FCBD0F"/>
          </a:solidFill>
        </p:spPr>
        <p:txBody>
          <a:bodyPr wrap="square" rtlCol="0">
            <a:spAutoFit/>
          </a:bodyPr>
          <a:lstStyle/>
          <a:p>
            <a:r>
              <a:rPr lang="en-US" sz="1200" b="1" i="0" u="none" strike="noStrike" dirty="0">
                <a:solidFill>
                  <a:srgbClr val="212121"/>
                </a:solidFill>
                <a:effectLst/>
                <a:latin typeface="Montserrat" pitchFamily="2" charset="77"/>
              </a:rPr>
              <a:t>Durban: </a:t>
            </a:r>
            <a:r>
              <a:rPr lang="en-US" sz="1200" b="0" i="0" u="none" strike="noStrike" dirty="0">
                <a:solidFill>
                  <a:srgbClr val="212121"/>
                </a:solidFill>
                <a:effectLst/>
                <a:latin typeface="Montserrat" pitchFamily="2" charset="77"/>
              </a:rPr>
              <a:t>Can we use your cross-border solution to neighboring countries?</a:t>
            </a:r>
            <a:endParaRPr lang="en-US" sz="1200" dirty="0">
              <a:latin typeface="Montserrat" pitchFamily="2" charset="77"/>
            </a:endParaRPr>
          </a:p>
        </p:txBody>
      </p:sp>
      <p:sp>
        <p:nvSpPr>
          <p:cNvPr id="9" name="TextBox 8">
            <a:extLst>
              <a:ext uri="{FF2B5EF4-FFF2-40B4-BE49-F238E27FC236}">
                <a16:creationId xmlns:a16="http://schemas.microsoft.com/office/drawing/2014/main" id="{CD0366D9-5BF3-D87E-74B8-E219ED4B9651}"/>
              </a:ext>
            </a:extLst>
          </p:cNvPr>
          <p:cNvSpPr txBox="1"/>
          <p:nvPr/>
        </p:nvSpPr>
        <p:spPr>
          <a:xfrm>
            <a:off x="2466559" y="4309385"/>
            <a:ext cx="2521224" cy="646331"/>
          </a:xfrm>
          <a:prstGeom prst="rect">
            <a:avLst/>
          </a:prstGeom>
          <a:solidFill>
            <a:srgbClr val="FCBD0F"/>
          </a:solidFill>
        </p:spPr>
        <p:txBody>
          <a:bodyPr wrap="square" rtlCol="0">
            <a:spAutoFit/>
          </a:bodyPr>
          <a:lstStyle/>
          <a:p>
            <a:r>
              <a:rPr lang="en-US" sz="1200" b="1" i="0" u="none" strike="noStrike" dirty="0">
                <a:solidFill>
                  <a:srgbClr val="212121"/>
                </a:solidFill>
                <a:effectLst/>
                <a:latin typeface="Montserrat" pitchFamily="2" charset="77"/>
              </a:rPr>
              <a:t>Johannesburg</a:t>
            </a:r>
            <a:r>
              <a:rPr lang="en-US" sz="1200" b="1" dirty="0">
                <a:solidFill>
                  <a:srgbClr val="212121"/>
                </a:solidFill>
                <a:latin typeface="Montserrat" pitchFamily="2" charset="77"/>
              </a:rPr>
              <a:t>: </a:t>
            </a:r>
            <a:r>
              <a:rPr lang="en-US" sz="1200" b="0" i="0" u="none" strike="noStrike" dirty="0">
                <a:solidFill>
                  <a:srgbClr val="212121"/>
                </a:solidFill>
                <a:effectLst/>
                <a:latin typeface="Montserrat" pitchFamily="2" charset="77"/>
              </a:rPr>
              <a:t>Can we arrange contrast rates for our traffic from </a:t>
            </a:r>
            <a:r>
              <a:rPr lang="en-US" sz="1200" dirty="0">
                <a:solidFill>
                  <a:srgbClr val="212121"/>
                </a:solidFill>
                <a:latin typeface="Montserrat" pitchFamily="2" charset="77"/>
              </a:rPr>
              <a:t>C</a:t>
            </a:r>
            <a:r>
              <a:rPr lang="en-US" sz="1200" b="0" i="0" u="none" strike="noStrike" dirty="0">
                <a:solidFill>
                  <a:srgbClr val="212121"/>
                </a:solidFill>
                <a:effectLst/>
                <a:latin typeface="Montserrat" pitchFamily="2" charset="77"/>
              </a:rPr>
              <a:t>hina?</a:t>
            </a:r>
            <a:endParaRPr lang="en-US" sz="1200" dirty="0">
              <a:latin typeface="Montserrat" pitchFamily="2" charset="77"/>
            </a:endParaRPr>
          </a:p>
        </p:txBody>
      </p:sp>
      <p:sp>
        <p:nvSpPr>
          <p:cNvPr id="10" name="TextBox 9">
            <a:extLst>
              <a:ext uri="{FF2B5EF4-FFF2-40B4-BE49-F238E27FC236}">
                <a16:creationId xmlns:a16="http://schemas.microsoft.com/office/drawing/2014/main" id="{89B0F4D4-D8FB-7057-E7E7-0AE30AC3FB57}"/>
              </a:ext>
            </a:extLst>
          </p:cNvPr>
          <p:cNvSpPr txBox="1"/>
          <p:nvPr/>
        </p:nvSpPr>
        <p:spPr>
          <a:xfrm>
            <a:off x="1403076" y="2728147"/>
            <a:ext cx="2521224" cy="646331"/>
          </a:xfrm>
          <a:prstGeom prst="rect">
            <a:avLst/>
          </a:prstGeom>
          <a:solidFill>
            <a:srgbClr val="FCBD0F"/>
          </a:solidFill>
        </p:spPr>
        <p:txBody>
          <a:bodyPr wrap="square" rtlCol="0">
            <a:spAutoFit/>
          </a:bodyPr>
          <a:lstStyle/>
          <a:p>
            <a:r>
              <a:rPr lang="en-US" sz="1200" b="1" i="0" u="none" strike="noStrike" dirty="0">
                <a:solidFill>
                  <a:srgbClr val="212121"/>
                </a:solidFill>
                <a:effectLst/>
                <a:latin typeface="Montserrat" pitchFamily="2" charset="77"/>
              </a:rPr>
              <a:t>Nairobi: </a:t>
            </a:r>
            <a:r>
              <a:rPr lang="en-US" sz="1200" i="0" u="none" strike="noStrike" dirty="0">
                <a:solidFill>
                  <a:srgbClr val="212121"/>
                </a:solidFill>
                <a:effectLst/>
                <a:latin typeface="Montserrat" pitchFamily="2" charset="77"/>
              </a:rPr>
              <a:t>How often is your air consol from Guangzhou to Nairobi?</a:t>
            </a:r>
            <a:endParaRPr lang="en-US" sz="1200" dirty="0">
              <a:latin typeface="Montserrat" pitchFamily="2" charset="77"/>
            </a:endParaRPr>
          </a:p>
        </p:txBody>
      </p:sp>
    </p:spTree>
    <p:extLst>
      <p:ext uri="{BB962C8B-B14F-4D97-AF65-F5344CB8AC3E}">
        <p14:creationId xmlns:p14="http://schemas.microsoft.com/office/powerpoint/2010/main" val="3593872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FEBF54-8BDE-4F10-B229-835FF0FBB776}"/>
              </a:ext>
            </a:extLst>
          </p:cNvPr>
          <p:cNvSpPr/>
          <p:nvPr/>
        </p:nvSpPr>
        <p:spPr>
          <a:xfrm>
            <a:off x="28574" y="56939"/>
            <a:ext cx="12188825" cy="6880930"/>
          </a:xfrm>
          <a:prstGeom prst="rect">
            <a:avLst/>
          </a:prstGeom>
          <a:solidFill>
            <a:srgbClr val="23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cxnSp>
        <p:nvCxnSpPr>
          <p:cNvPr id="3" name="Straight Connector 2">
            <a:extLst>
              <a:ext uri="{FF2B5EF4-FFF2-40B4-BE49-F238E27FC236}">
                <a16:creationId xmlns:a16="http://schemas.microsoft.com/office/drawing/2014/main" id="{86EADF2A-B002-6066-9FAA-7A6B507D34E4}"/>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Titel 6">
            <a:extLst>
              <a:ext uri="{FF2B5EF4-FFF2-40B4-BE49-F238E27FC236}">
                <a16:creationId xmlns:a16="http://schemas.microsoft.com/office/drawing/2014/main" id="{C682613A-0FFC-CF4B-B9FA-281F924CB50B}"/>
              </a:ext>
            </a:extLst>
          </p:cNvPr>
          <p:cNvSpPr txBox="1">
            <a:spLocks/>
          </p:cNvSpPr>
          <p:nvPr/>
        </p:nvSpPr>
        <p:spPr>
          <a:xfrm>
            <a:off x="738464" y="787989"/>
            <a:ext cx="6267720" cy="5364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200" b="1" dirty="0">
                <a:solidFill>
                  <a:prstClr val="white"/>
                </a:solidFill>
                <a:latin typeface="Montserrat" panose="00000500000000000000" pitchFamily="2" charset="0"/>
              </a:rPr>
              <a:t>Highlights</a:t>
            </a:r>
            <a:endParaRPr kumimoji="0" lang="en-US" sz="36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endParaRPr>
          </a:p>
        </p:txBody>
      </p:sp>
      <p:pic>
        <p:nvPicPr>
          <p:cNvPr id="14" name="Picture 13" descr="A building with a sign&#10;&#10;Description automatically generated">
            <a:extLst>
              <a:ext uri="{FF2B5EF4-FFF2-40B4-BE49-F238E27FC236}">
                <a16:creationId xmlns:a16="http://schemas.microsoft.com/office/drawing/2014/main" id="{1413B71E-8FE1-614D-7799-DA9AEF1F2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553" y="1722884"/>
            <a:ext cx="5667738" cy="3188103"/>
          </a:xfrm>
          <a:prstGeom prst="rect">
            <a:avLst/>
          </a:prstGeom>
        </p:spPr>
      </p:pic>
      <p:grpSp>
        <p:nvGrpSpPr>
          <p:cNvPr id="4" name="Group 3">
            <a:extLst>
              <a:ext uri="{FF2B5EF4-FFF2-40B4-BE49-F238E27FC236}">
                <a16:creationId xmlns:a16="http://schemas.microsoft.com/office/drawing/2014/main" id="{FE5CB0EB-3090-A8D9-9633-2E2F46F19A28}"/>
              </a:ext>
            </a:extLst>
          </p:cNvPr>
          <p:cNvGrpSpPr/>
          <p:nvPr/>
        </p:nvGrpSpPr>
        <p:grpSpPr>
          <a:xfrm>
            <a:off x="7019059" y="2200568"/>
            <a:ext cx="4944340" cy="2070396"/>
            <a:chOff x="7019059" y="2200568"/>
            <a:chExt cx="4944340" cy="2070396"/>
          </a:xfrm>
        </p:grpSpPr>
        <p:pic>
          <p:nvPicPr>
            <p:cNvPr id="7" name="Graphic 6">
              <a:extLst>
                <a:ext uri="{FF2B5EF4-FFF2-40B4-BE49-F238E27FC236}">
                  <a16:creationId xmlns:a16="http://schemas.microsoft.com/office/drawing/2014/main" id="{B0547E32-40E1-9976-7379-133E24138A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9059" y="2297278"/>
              <a:ext cx="300428" cy="160228"/>
            </a:xfrm>
            <a:prstGeom prst="rect">
              <a:avLst/>
            </a:prstGeom>
          </p:spPr>
        </p:pic>
        <p:pic>
          <p:nvPicPr>
            <p:cNvPr id="10" name="Graphic 9">
              <a:extLst>
                <a:ext uri="{FF2B5EF4-FFF2-40B4-BE49-F238E27FC236}">
                  <a16:creationId xmlns:a16="http://schemas.microsoft.com/office/drawing/2014/main" id="{C11EFEC1-4833-B445-C874-3E4865BD5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9059" y="2740688"/>
              <a:ext cx="300428" cy="160228"/>
            </a:xfrm>
            <a:prstGeom prst="rect">
              <a:avLst/>
            </a:prstGeom>
          </p:spPr>
        </p:pic>
        <p:pic>
          <p:nvPicPr>
            <p:cNvPr id="11" name="Graphic 10">
              <a:extLst>
                <a:ext uri="{FF2B5EF4-FFF2-40B4-BE49-F238E27FC236}">
                  <a16:creationId xmlns:a16="http://schemas.microsoft.com/office/drawing/2014/main" id="{697A7B62-1577-077D-5E36-DB3DA5A05F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9059" y="3162051"/>
              <a:ext cx="300428" cy="160228"/>
            </a:xfrm>
            <a:prstGeom prst="rect">
              <a:avLst/>
            </a:prstGeom>
          </p:spPr>
        </p:pic>
        <p:sp>
          <p:nvSpPr>
            <p:cNvPr id="15" name="TextBox 14">
              <a:extLst>
                <a:ext uri="{FF2B5EF4-FFF2-40B4-BE49-F238E27FC236}">
                  <a16:creationId xmlns:a16="http://schemas.microsoft.com/office/drawing/2014/main" id="{9042C0E4-295E-1CBB-4304-27DC82A0BB40}"/>
                </a:ext>
              </a:extLst>
            </p:cNvPr>
            <p:cNvSpPr txBox="1"/>
            <p:nvPr/>
          </p:nvSpPr>
          <p:spPr>
            <a:xfrm>
              <a:off x="7344844" y="2200568"/>
              <a:ext cx="3615277" cy="307777"/>
            </a:xfrm>
            <a:prstGeom prst="rect">
              <a:avLst/>
            </a:prstGeom>
            <a:noFill/>
          </p:spPr>
          <p:txBody>
            <a:bodyPr wrap="square" rtlCol="0">
              <a:spAutoFit/>
            </a:bodyPr>
            <a:lstStyle/>
            <a:p>
              <a:pPr>
                <a:defRPr/>
              </a:pPr>
              <a:r>
                <a:rPr lang="en-GB" sz="1400" dirty="0">
                  <a:solidFill>
                    <a:prstClr val="white"/>
                  </a:solidFill>
                  <a:latin typeface="Montserrat" panose="00000500000000000000" pitchFamily="2" charset="0"/>
                </a:rPr>
                <a:t>+25,000 shipments annually, </a:t>
              </a:r>
            </a:p>
          </p:txBody>
        </p:sp>
        <p:sp>
          <p:nvSpPr>
            <p:cNvPr id="17" name="TextBox 16">
              <a:extLst>
                <a:ext uri="{FF2B5EF4-FFF2-40B4-BE49-F238E27FC236}">
                  <a16:creationId xmlns:a16="http://schemas.microsoft.com/office/drawing/2014/main" id="{44E49421-3107-F445-8129-8BDD03AFF529}"/>
                </a:ext>
              </a:extLst>
            </p:cNvPr>
            <p:cNvSpPr txBox="1"/>
            <p:nvPr/>
          </p:nvSpPr>
          <p:spPr>
            <a:xfrm>
              <a:off x="7344844" y="2654549"/>
              <a:ext cx="3308951" cy="307777"/>
            </a:xfrm>
            <a:prstGeom prst="rect">
              <a:avLst/>
            </a:prstGeom>
            <a:noFill/>
          </p:spPr>
          <p:txBody>
            <a:bodyPr wrap="square" rtlCol="0">
              <a:spAutoFit/>
            </a:bodyPr>
            <a:lstStyle/>
            <a:p>
              <a:pPr>
                <a:defRPr/>
              </a:pPr>
              <a:r>
                <a:rPr lang="en-GB" sz="1400" dirty="0">
                  <a:solidFill>
                    <a:prstClr val="white"/>
                  </a:solidFill>
                  <a:latin typeface="Montserrat" panose="00000500000000000000" pitchFamily="2" charset="0"/>
                </a:rPr>
                <a:t>+7 million kilos annually,</a:t>
              </a:r>
            </a:p>
          </p:txBody>
        </p:sp>
        <p:sp>
          <p:nvSpPr>
            <p:cNvPr id="18" name="TextBox 17">
              <a:extLst>
                <a:ext uri="{FF2B5EF4-FFF2-40B4-BE49-F238E27FC236}">
                  <a16:creationId xmlns:a16="http://schemas.microsoft.com/office/drawing/2014/main" id="{5C454B3A-8239-1DD9-E9B8-44DCCBE58344}"/>
                </a:ext>
              </a:extLst>
            </p:cNvPr>
            <p:cNvSpPr txBox="1"/>
            <p:nvPr/>
          </p:nvSpPr>
          <p:spPr>
            <a:xfrm>
              <a:off x="7357523" y="3092875"/>
              <a:ext cx="4440777" cy="307777"/>
            </a:xfrm>
            <a:prstGeom prst="rect">
              <a:avLst/>
            </a:prstGeom>
            <a:noFill/>
          </p:spPr>
          <p:txBody>
            <a:bodyPr wrap="square" rtlCol="0">
              <a:spAutoFit/>
            </a:bodyPr>
            <a:lstStyle/>
            <a:p>
              <a:pPr>
                <a:defRPr/>
              </a:pPr>
              <a:r>
                <a:rPr lang="en-GB" sz="1400" dirty="0">
                  <a:solidFill>
                    <a:prstClr val="white"/>
                  </a:solidFill>
                  <a:latin typeface="Montserrat" panose="00000500000000000000" pitchFamily="2" charset="0"/>
                </a:rPr>
                <a:t>No 1 air imports consolidator in Southern Africa</a:t>
              </a:r>
            </a:p>
          </p:txBody>
        </p:sp>
        <p:pic>
          <p:nvPicPr>
            <p:cNvPr id="6" name="Graphic 5">
              <a:extLst>
                <a:ext uri="{FF2B5EF4-FFF2-40B4-BE49-F238E27FC236}">
                  <a16:creationId xmlns:a16="http://schemas.microsoft.com/office/drawing/2014/main" id="{C8D5166D-4CED-84A9-C428-1698557704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9059" y="3600377"/>
              <a:ext cx="300428" cy="160228"/>
            </a:xfrm>
            <a:prstGeom prst="rect">
              <a:avLst/>
            </a:prstGeom>
          </p:spPr>
        </p:pic>
        <p:sp>
          <p:nvSpPr>
            <p:cNvPr id="12" name="TextBox 11">
              <a:extLst>
                <a:ext uri="{FF2B5EF4-FFF2-40B4-BE49-F238E27FC236}">
                  <a16:creationId xmlns:a16="http://schemas.microsoft.com/office/drawing/2014/main" id="{CBB596D9-9F65-3D84-AD93-01FC8E10B29E}"/>
                </a:ext>
              </a:extLst>
            </p:cNvPr>
            <p:cNvSpPr txBox="1"/>
            <p:nvPr/>
          </p:nvSpPr>
          <p:spPr>
            <a:xfrm>
              <a:off x="7357522" y="3531201"/>
              <a:ext cx="4605877" cy="307777"/>
            </a:xfrm>
            <a:prstGeom prst="rect">
              <a:avLst/>
            </a:prstGeom>
            <a:noFill/>
          </p:spPr>
          <p:txBody>
            <a:bodyPr wrap="square" rtlCol="0">
              <a:spAutoFit/>
            </a:bodyPr>
            <a:lstStyle/>
            <a:p>
              <a:pPr>
                <a:defRPr/>
              </a:pPr>
              <a:r>
                <a:rPr lang="en-GB" sz="1400" dirty="0">
                  <a:solidFill>
                    <a:prstClr val="white"/>
                  </a:solidFill>
                  <a:latin typeface="Montserrat" panose="00000500000000000000" pitchFamily="2" charset="0"/>
                </a:rPr>
                <a:t>Top 2 air exports consolidator in Southern Africa</a:t>
              </a:r>
            </a:p>
          </p:txBody>
        </p:sp>
        <p:pic>
          <p:nvPicPr>
            <p:cNvPr id="13" name="Graphic 12">
              <a:extLst>
                <a:ext uri="{FF2B5EF4-FFF2-40B4-BE49-F238E27FC236}">
                  <a16:creationId xmlns:a16="http://schemas.microsoft.com/office/drawing/2014/main" id="{5E2B95F6-9E69-B842-8522-AE1076C767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9059" y="4032363"/>
              <a:ext cx="300428" cy="160228"/>
            </a:xfrm>
            <a:prstGeom prst="rect">
              <a:avLst/>
            </a:prstGeom>
          </p:spPr>
        </p:pic>
        <p:sp>
          <p:nvSpPr>
            <p:cNvPr id="19" name="TextBox 18">
              <a:extLst>
                <a:ext uri="{FF2B5EF4-FFF2-40B4-BE49-F238E27FC236}">
                  <a16:creationId xmlns:a16="http://schemas.microsoft.com/office/drawing/2014/main" id="{0EAD7C18-EC04-4153-BA12-C1C5F1BE1036}"/>
                </a:ext>
              </a:extLst>
            </p:cNvPr>
            <p:cNvSpPr txBox="1"/>
            <p:nvPr/>
          </p:nvSpPr>
          <p:spPr>
            <a:xfrm>
              <a:off x="7357523" y="3963187"/>
              <a:ext cx="3825108" cy="307777"/>
            </a:xfrm>
            <a:prstGeom prst="rect">
              <a:avLst/>
            </a:prstGeom>
            <a:noFill/>
          </p:spPr>
          <p:txBody>
            <a:bodyPr wrap="square" rtlCol="0">
              <a:spAutoFit/>
            </a:bodyPr>
            <a:lstStyle/>
            <a:p>
              <a:pPr>
                <a:defRPr/>
              </a:pPr>
              <a:r>
                <a:rPr lang="en-GB" sz="1400" dirty="0">
                  <a:solidFill>
                    <a:prstClr val="white"/>
                  </a:solidFill>
                  <a:latin typeface="Montserrat" panose="00000500000000000000" pitchFamily="2" charset="0"/>
                </a:rPr>
                <a:t>Top 5 IATA cargo sales agent </a:t>
              </a:r>
            </a:p>
          </p:txBody>
        </p:sp>
      </p:grpSp>
    </p:spTree>
    <p:extLst>
      <p:ext uri="{BB962C8B-B14F-4D97-AF65-F5344CB8AC3E}">
        <p14:creationId xmlns:p14="http://schemas.microsoft.com/office/powerpoint/2010/main" val="3447664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1E40FBE-FF58-D31B-A2A2-5599B09B3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cxnSp>
        <p:nvCxnSpPr>
          <p:cNvPr id="4" name="Straight Connector 3">
            <a:extLst>
              <a:ext uri="{FF2B5EF4-FFF2-40B4-BE49-F238E27FC236}">
                <a16:creationId xmlns:a16="http://schemas.microsoft.com/office/drawing/2014/main" id="{4C2DF2E6-8398-E232-4610-FC44E34D8C7C}"/>
              </a:ext>
            </a:extLst>
          </p:cNvPr>
          <p:cNvCxnSpPr>
            <a:cxnSpLocks/>
          </p:cNvCxnSpPr>
          <p:nvPr/>
        </p:nvCxnSpPr>
        <p:spPr>
          <a:xfrm>
            <a:off x="-198315" y="3917671"/>
            <a:ext cx="12588629" cy="0"/>
          </a:xfrm>
          <a:prstGeom prst="line">
            <a:avLst/>
          </a:prstGeom>
        </p:spPr>
        <p:style>
          <a:lnRef idx="3">
            <a:schemeClr val="accent2"/>
          </a:lnRef>
          <a:fillRef idx="0">
            <a:schemeClr val="accent2"/>
          </a:fillRef>
          <a:effectRef idx="2">
            <a:schemeClr val="accent2"/>
          </a:effectRef>
          <a:fontRef idx="minor">
            <a:schemeClr val="tx1"/>
          </a:fontRef>
        </p:style>
      </p:cxnSp>
      <p:sp>
        <p:nvSpPr>
          <p:cNvPr id="6" name="Rounded Rectangle 5">
            <a:extLst>
              <a:ext uri="{FF2B5EF4-FFF2-40B4-BE49-F238E27FC236}">
                <a16:creationId xmlns:a16="http://schemas.microsoft.com/office/drawing/2014/main" id="{9760EAA1-3DCB-EB74-3F00-646D0CDADDDA}"/>
              </a:ext>
            </a:extLst>
          </p:cNvPr>
          <p:cNvSpPr/>
          <p:nvPr/>
        </p:nvSpPr>
        <p:spPr>
          <a:xfrm>
            <a:off x="800232" y="2040752"/>
            <a:ext cx="1660741" cy="1614586"/>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2016</a:t>
            </a:r>
            <a:br>
              <a:rPr kumimoji="0" lang="en-GR" sz="10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The concept of establishing a neutral air cargo logistics network solution for Africa has emerged.</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10" name="Rounded Rectangle 9">
            <a:extLst>
              <a:ext uri="{FF2B5EF4-FFF2-40B4-BE49-F238E27FC236}">
                <a16:creationId xmlns:a16="http://schemas.microsoft.com/office/drawing/2014/main" id="{F66A354D-5FEC-C0B0-DE35-AF5A04DACCE0}"/>
              </a:ext>
            </a:extLst>
          </p:cNvPr>
          <p:cNvSpPr/>
          <p:nvPr/>
        </p:nvSpPr>
        <p:spPr>
          <a:xfrm>
            <a:off x="2805102" y="2038471"/>
            <a:ext cx="1757471" cy="1616872"/>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2017</a:t>
            </a:r>
            <a:br>
              <a:rPr kumimoji="0" lang="en-GR" sz="1200" b="0" i="0" u="none" strike="noStrike" kern="1200" cap="none" spc="0" normalizeH="0" baseline="0" noProof="0" dirty="0">
                <a:ln>
                  <a:noFill/>
                </a:ln>
                <a:solidFill>
                  <a:prstClr val="white"/>
                </a:solidFill>
                <a:effectLst/>
                <a:uLnTx/>
                <a:uFillTx/>
                <a:latin typeface="Calibri" panose="020F0502020204030204"/>
                <a:ea typeface="+mn-ea"/>
                <a:cs typeface="+mn-cs"/>
              </a:rPr>
            </a:br>
            <a:br>
              <a:rPr kumimoji="0" lang="en-GR" sz="12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Business plan implemented, and the fundraising phase has been successfully finalized</a:t>
            </a:r>
            <a:br>
              <a:rPr kumimoji="0" lang="en-GR" sz="1000" b="0" i="0" u="none" strike="noStrike" kern="1200" cap="none" spc="0" normalizeH="0" baseline="0" noProof="0" dirty="0">
                <a:ln>
                  <a:noFill/>
                </a:ln>
                <a:solidFill>
                  <a:prstClr val="white"/>
                </a:solidFill>
                <a:effectLst/>
                <a:uLnTx/>
                <a:uFillTx/>
                <a:latin typeface="Calibri" panose="020F0502020204030204"/>
                <a:ea typeface="+mn-ea"/>
                <a:cs typeface="+mn-cs"/>
              </a:rPr>
            </a:br>
            <a:endParaRPr kumimoji="0" lang="en-GR"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ounded Rectangle 16">
            <a:extLst>
              <a:ext uri="{FF2B5EF4-FFF2-40B4-BE49-F238E27FC236}">
                <a16:creationId xmlns:a16="http://schemas.microsoft.com/office/drawing/2014/main" id="{FFF6E7DB-F31D-B57E-64A6-58E8CDACC8CB}"/>
              </a:ext>
            </a:extLst>
          </p:cNvPr>
          <p:cNvSpPr/>
          <p:nvPr/>
        </p:nvSpPr>
        <p:spPr>
          <a:xfrm>
            <a:off x="5024090" y="2121986"/>
            <a:ext cx="1757471" cy="1533352"/>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2018</a:t>
            </a:r>
            <a:br>
              <a:rPr kumimoji="0" lang="en-GR" sz="1050" b="0" i="0" u="none" strike="noStrike" kern="1200" cap="none" spc="0" normalizeH="0" baseline="0" noProof="0" dirty="0">
                <a:ln>
                  <a:noFill/>
                </a:ln>
                <a:solidFill>
                  <a:prstClr val="white"/>
                </a:solidFill>
                <a:effectLst/>
                <a:uLnTx/>
                <a:uFillTx/>
                <a:latin typeface="Calibri" panose="020F0502020204030204"/>
                <a:ea typeface="+mn-ea"/>
                <a:cs typeface="+mn-cs"/>
              </a:rPr>
            </a:br>
            <a:br>
              <a:rPr kumimoji="0" lang="en-GR" sz="12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Holding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Air Cargo Solutions Ltd ) incorporated in Hong Kong</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1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br>
            <a:endParaRPr kumimoji="0" lang="en-GR" sz="1100" b="0" i="0" u="none" strike="noStrike" kern="1200" cap="none" spc="0" normalizeH="0" baseline="0" noProof="0" dirty="0">
              <a:ln>
                <a:noFill/>
              </a:ln>
              <a:solidFill>
                <a:prstClr val="white"/>
              </a:solidFill>
              <a:effectLst/>
              <a:uLnTx/>
              <a:uFillTx/>
              <a:latin typeface="Aptos" panose="020B0004020202020204" pitchFamily="34" charset="0"/>
              <a:ea typeface="+mn-ea"/>
              <a:cs typeface="+mn-cs"/>
            </a:endParaRPr>
          </a:p>
        </p:txBody>
      </p:sp>
      <p:sp>
        <p:nvSpPr>
          <p:cNvPr id="18" name="Rounded Rectangle 17">
            <a:extLst>
              <a:ext uri="{FF2B5EF4-FFF2-40B4-BE49-F238E27FC236}">
                <a16:creationId xmlns:a16="http://schemas.microsoft.com/office/drawing/2014/main" id="{F5164F75-8314-BD09-5F3C-D10F84D71B01}"/>
              </a:ext>
            </a:extLst>
          </p:cNvPr>
          <p:cNvSpPr/>
          <p:nvPr/>
        </p:nvSpPr>
        <p:spPr>
          <a:xfrm>
            <a:off x="6857299" y="2141512"/>
            <a:ext cx="2710907" cy="1676533"/>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2018</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Air Transport Services (Shanghai) was founded in China with the aim of offering Chinese freight forwarders impartial air cargo services and network solutions tailored for Africa</a:t>
            </a:r>
            <a:br>
              <a:rPr kumimoji="0" lang="en-GB"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2" name="Rounded Rectangle 21">
            <a:extLst>
              <a:ext uri="{FF2B5EF4-FFF2-40B4-BE49-F238E27FC236}">
                <a16:creationId xmlns:a16="http://schemas.microsoft.com/office/drawing/2014/main" id="{E130B777-9DF7-6229-71EF-708F2D80CB83}"/>
              </a:ext>
            </a:extLst>
          </p:cNvPr>
          <p:cNvSpPr/>
          <p:nvPr/>
        </p:nvSpPr>
        <p:spPr>
          <a:xfrm>
            <a:off x="9743528" y="2155183"/>
            <a:ext cx="1849755" cy="1032770"/>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2019</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Joined Neutral Air Partner &amp; TIACA  Associations</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3" name="Rounded Rectangle 22">
            <a:extLst>
              <a:ext uri="{FF2B5EF4-FFF2-40B4-BE49-F238E27FC236}">
                <a16:creationId xmlns:a16="http://schemas.microsoft.com/office/drawing/2014/main" id="{A56E74ED-A842-4CD1-39BC-17023CB5B84E}"/>
              </a:ext>
            </a:extLst>
          </p:cNvPr>
          <p:cNvSpPr/>
          <p:nvPr/>
        </p:nvSpPr>
        <p:spPr>
          <a:xfrm>
            <a:off x="2805102" y="4233670"/>
            <a:ext cx="2122850" cy="2158682"/>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2020</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Sub-Saharan Africa (Pty) Ltd was founded in Durban and Johannesburg, South Africa, with the mission of delivering neutral BSA scheduled consolidation services for imports to the trade.</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4" name="Rounded Rectangle 23">
            <a:extLst>
              <a:ext uri="{FF2B5EF4-FFF2-40B4-BE49-F238E27FC236}">
                <a16:creationId xmlns:a16="http://schemas.microsoft.com/office/drawing/2014/main" id="{2763CCA1-34CD-E6F9-E45F-515C6A9BDEC9}"/>
              </a:ext>
            </a:extLst>
          </p:cNvPr>
          <p:cNvSpPr/>
          <p:nvPr/>
        </p:nvSpPr>
        <p:spPr>
          <a:xfrm>
            <a:off x="817050" y="4481253"/>
            <a:ext cx="1852660" cy="1826032"/>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2020</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control tower was established in Europe with the aim of offering European freight forwarders neutral air cargo services and network solutions tailored for Africa</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a:t>
            </a:r>
            <a:endPar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7" name="Rounded Rectangle 26">
            <a:extLst>
              <a:ext uri="{FF2B5EF4-FFF2-40B4-BE49-F238E27FC236}">
                <a16:creationId xmlns:a16="http://schemas.microsoft.com/office/drawing/2014/main" id="{BC240A46-D120-C00F-6683-9C69F1053F47}"/>
              </a:ext>
            </a:extLst>
          </p:cNvPr>
          <p:cNvSpPr/>
          <p:nvPr/>
        </p:nvSpPr>
        <p:spPr>
          <a:xfrm>
            <a:off x="9668114" y="4159688"/>
            <a:ext cx="1623920" cy="1629437"/>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2022</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Appointed as GSA/CSA of Omani based </a:t>
            </a:r>
            <a:r>
              <a:rPr kumimoji="0" lang="en-GB" sz="11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SalamAir</a:t>
            </a: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Cargo Airline </a:t>
            </a:r>
            <a:r>
              <a:rPr kumimoji="0" lang="en-GB"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t>
            </a:r>
            <a:endPar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9" name="Rounded Rectangle 28">
            <a:extLst>
              <a:ext uri="{FF2B5EF4-FFF2-40B4-BE49-F238E27FC236}">
                <a16:creationId xmlns:a16="http://schemas.microsoft.com/office/drawing/2014/main" id="{0C206838-FB80-5FCD-FD93-DEA771976025}"/>
              </a:ext>
            </a:extLst>
          </p:cNvPr>
          <p:cNvSpPr/>
          <p:nvPr/>
        </p:nvSpPr>
        <p:spPr>
          <a:xfrm>
            <a:off x="6857299" y="4110941"/>
            <a:ext cx="2355127" cy="1739496"/>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2022</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a:t>
            </a:r>
            <a:r>
              <a:rPr kumimoji="0" lang="en-GB" sz="11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Mashariki</a:t>
            </a: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Cargo Solutions Ltd Nairobi Kenya was established in East Africa to serve the interests of the group in the region.</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37" name="Rounded Rectangle 36">
            <a:extLst>
              <a:ext uri="{FF2B5EF4-FFF2-40B4-BE49-F238E27FC236}">
                <a16:creationId xmlns:a16="http://schemas.microsoft.com/office/drawing/2014/main" id="{CB7005D9-FB91-24F8-54E4-286C55784812}"/>
              </a:ext>
            </a:extLst>
          </p:cNvPr>
          <p:cNvSpPr/>
          <p:nvPr/>
        </p:nvSpPr>
        <p:spPr>
          <a:xfrm>
            <a:off x="4996556" y="4218509"/>
            <a:ext cx="1907878" cy="1844051"/>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2021</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control towers were established in West &amp; North Africa to serve global forwarders and the interests of the group in the region.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cxnSp>
        <p:nvCxnSpPr>
          <p:cNvPr id="5" name="Straight Connector 4">
            <a:extLst>
              <a:ext uri="{FF2B5EF4-FFF2-40B4-BE49-F238E27FC236}">
                <a16:creationId xmlns:a16="http://schemas.microsoft.com/office/drawing/2014/main" id="{8FE4C4AD-76FE-3B9E-B79C-B3BA863809AB}"/>
              </a:ext>
            </a:extLst>
          </p:cNvPr>
          <p:cNvCxnSpPr/>
          <p:nvPr/>
        </p:nvCxnSpPr>
        <p:spPr>
          <a:xfrm>
            <a:off x="824552"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7" name="Titel 6">
            <a:extLst>
              <a:ext uri="{FF2B5EF4-FFF2-40B4-BE49-F238E27FC236}">
                <a16:creationId xmlns:a16="http://schemas.microsoft.com/office/drawing/2014/main" id="{94FEA3DA-3A16-7F23-F226-A7828C43E058}"/>
              </a:ext>
            </a:extLst>
          </p:cNvPr>
          <p:cNvSpPr txBox="1">
            <a:spLocks/>
          </p:cNvSpPr>
          <p:nvPr/>
        </p:nvSpPr>
        <p:spPr>
          <a:xfrm>
            <a:off x="783440" y="727086"/>
            <a:ext cx="4143233" cy="4387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rPr>
              <a:t>Milestones</a:t>
            </a:r>
          </a:p>
        </p:txBody>
      </p:sp>
      <p:cxnSp>
        <p:nvCxnSpPr>
          <p:cNvPr id="8" name="Straight Connector 7">
            <a:extLst>
              <a:ext uri="{FF2B5EF4-FFF2-40B4-BE49-F238E27FC236}">
                <a16:creationId xmlns:a16="http://schemas.microsoft.com/office/drawing/2014/main" id="{9825C4A1-1191-2841-3D9A-2F8BBA87ED98}"/>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D977FC4-9C33-A06A-C60B-C0C50834FBFE}"/>
              </a:ext>
            </a:extLst>
          </p:cNvPr>
          <p:cNvCxnSpPr>
            <a:cxnSpLocks/>
          </p:cNvCxnSpPr>
          <p:nvPr/>
        </p:nvCxnSpPr>
        <p:spPr>
          <a:xfrm>
            <a:off x="0" y="1835916"/>
            <a:ext cx="12588629" cy="0"/>
          </a:xfrm>
          <a:prstGeom prst="line">
            <a:avLst/>
          </a:prstGeom>
        </p:spPr>
        <p:style>
          <a:lnRef idx="3">
            <a:schemeClr val="accent2"/>
          </a:lnRef>
          <a:fillRef idx="0">
            <a:schemeClr val="accent2"/>
          </a:fillRef>
          <a:effectRef idx="2">
            <a:schemeClr val="accent2"/>
          </a:effectRef>
          <a:fontRef idx="minor">
            <a:schemeClr val="tx1"/>
          </a:fontRef>
        </p:style>
      </p:cxnSp>
      <p:pic>
        <p:nvPicPr>
          <p:cNvPr id="31" name="Graphic 30">
            <a:extLst>
              <a:ext uri="{FF2B5EF4-FFF2-40B4-BE49-F238E27FC236}">
                <a16:creationId xmlns:a16="http://schemas.microsoft.com/office/drawing/2014/main" id="{5830DA3D-C720-9D8E-0182-7CAEE61D90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5346" y="1725071"/>
            <a:ext cx="415667" cy="221689"/>
          </a:xfrm>
          <a:prstGeom prst="rect">
            <a:avLst/>
          </a:prstGeom>
        </p:spPr>
      </p:pic>
      <p:pic>
        <p:nvPicPr>
          <p:cNvPr id="32" name="Graphic 31">
            <a:extLst>
              <a:ext uri="{FF2B5EF4-FFF2-40B4-BE49-F238E27FC236}">
                <a16:creationId xmlns:a16="http://schemas.microsoft.com/office/drawing/2014/main" id="{42F86247-941A-013F-C3B2-2C5D45D99F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58265" y="1720205"/>
            <a:ext cx="415667" cy="221689"/>
          </a:xfrm>
          <a:prstGeom prst="rect">
            <a:avLst/>
          </a:prstGeom>
        </p:spPr>
      </p:pic>
      <p:pic>
        <p:nvPicPr>
          <p:cNvPr id="33" name="Graphic 32">
            <a:extLst>
              <a:ext uri="{FF2B5EF4-FFF2-40B4-BE49-F238E27FC236}">
                <a16:creationId xmlns:a16="http://schemas.microsoft.com/office/drawing/2014/main" id="{C8425622-6A64-7BA7-7266-1461339385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84562" y="1724086"/>
            <a:ext cx="415667" cy="221689"/>
          </a:xfrm>
          <a:prstGeom prst="rect">
            <a:avLst/>
          </a:prstGeom>
        </p:spPr>
      </p:pic>
      <p:pic>
        <p:nvPicPr>
          <p:cNvPr id="34" name="Graphic 33">
            <a:extLst>
              <a:ext uri="{FF2B5EF4-FFF2-40B4-BE49-F238E27FC236}">
                <a16:creationId xmlns:a16="http://schemas.microsoft.com/office/drawing/2014/main" id="{E201A77E-AAED-0AF2-6725-86B7E6CF79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42918" y="1722150"/>
            <a:ext cx="415667" cy="221689"/>
          </a:xfrm>
          <a:prstGeom prst="rect">
            <a:avLst/>
          </a:prstGeom>
        </p:spPr>
      </p:pic>
      <p:pic>
        <p:nvPicPr>
          <p:cNvPr id="35" name="Graphic 34">
            <a:extLst>
              <a:ext uri="{FF2B5EF4-FFF2-40B4-BE49-F238E27FC236}">
                <a16:creationId xmlns:a16="http://schemas.microsoft.com/office/drawing/2014/main" id="{38444B21-8E5D-4B3A-EE03-5B3224E012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34823" y="1716604"/>
            <a:ext cx="415667" cy="221689"/>
          </a:xfrm>
          <a:prstGeom prst="rect">
            <a:avLst/>
          </a:prstGeom>
        </p:spPr>
      </p:pic>
      <p:pic>
        <p:nvPicPr>
          <p:cNvPr id="36" name="Graphic 35">
            <a:extLst>
              <a:ext uri="{FF2B5EF4-FFF2-40B4-BE49-F238E27FC236}">
                <a16:creationId xmlns:a16="http://schemas.microsoft.com/office/drawing/2014/main" id="{09A45AB0-0854-2F82-55FB-004EA4AD89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5346" y="3810696"/>
            <a:ext cx="415667" cy="221689"/>
          </a:xfrm>
          <a:prstGeom prst="rect">
            <a:avLst/>
          </a:prstGeom>
        </p:spPr>
      </p:pic>
      <p:pic>
        <p:nvPicPr>
          <p:cNvPr id="38" name="Graphic 37">
            <a:extLst>
              <a:ext uri="{FF2B5EF4-FFF2-40B4-BE49-F238E27FC236}">
                <a16:creationId xmlns:a16="http://schemas.microsoft.com/office/drawing/2014/main" id="{0439B1EF-4187-BB91-D751-689C158329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58265" y="3805830"/>
            <a:ext cx="415667" cy="221689"/>
          </a:xfrm>
          <a:prstGeom prst="rect">
            <a:avLst/>
          </a:prstGeom>
        </p:spPr>
      </p:pic>
      <p:pic>
        <p:nvPicPr>
          <p:cNvPr id="39" name="Graphic 38">
            <a:extLst>
              <a:ext uri="{FF2B5EF4-FFF2-40B4-BE49-F238E27FC236}">
                <a16:creationId xmlns:a16="http://schemas.microsoft.com/office/drawing/2014/main" id="{FB114B5E-76EB-9214-F8F1-BE3640EBA3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84562" y="3809711"/>
            <a:ext cx="415667" cy="221689"/>
          </a:xfrm>
          <a:prstGeom prst="rect">
            <a:avLst/>
          </a:prstGeom>
        </p:spPr>
      </p:pic>
      <p:pic>
        <p:nvPicPr>
          <p:cNvPr id="40" name="Graphic 39">
            <a:extLst>
              <a:ext uri="{FF2B5EF4-FFF2-40B4-BE49-F238E27FC236}">
                <a16:creationId xmlns:a16="http://schemas.microsoft.com/office/drawing/2014/main" id="{A1601A1C-89D8-5A91-00D9-8406C19692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42918" y="3807775"/>
            <a:ext cx="415667" cy="221689"/>
          </a:xfrm>
          <a:prstGeom prst="rect">
            <a:avLst/>
          </a:prstGeom>
        </p:spPr>
      </p:pic>
      <p:pic>
        <p:nvPicPr>
          <p:cNvPr id="41" name="Graphic 40">
            <a:extLst>
              <a:ext uri="{FF2B5EF4-FFF2-40B4-BE49-F238E27FC236}">
                <a16:creationId xmlns:a16="http://schemas.microsoft.com/office/drawing/2014/main" id="{0F55FECE-1F57-698F-BA22-AD448017D1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34823" y="3802229"/>
            <a:ext cx="415667" cy="221689"/>
          </a:xfrm>
          <a:prstGeom prst="rect">
            <a:avLst/>
          </a:prstGeom>
        </p:spPr>
      </p:pic>
    </p:spTree>
    <p:extLst>
      <p:ext uri="{BB962C8B-B14F-4D97-AF65-F5344CB8AC3E}">
        <p14:creationId xmlns:p14="http://schemas.microsoft.com/office/powerpoint/2010/main" val="41239197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C38868-57BD-2F62-7D3E-D9A1744DE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68059" y="306356"/>
            <a:ext cx="2302482" cy="640090"/>
          </a:xfrm>
          <a:prstGeom prst="rect">
            <a:avLst/>
          </a:prstGeom>
        </p:spPr>
      </p:pic>
      <p:cxnSp>
        <p:nvCxnSpPr>
          <p:cNvPr id="4" name="Straight Connector 3">
            <a:extLst>
              <a:ext uri="{FF2B5EF4-FFF2-40B4-BE49-F238E27FC236}">
                <a16:creationId xmlns:a16="http://schemas.microsoft.com/office/drawing/2014/main" id="{4C2DF2E6-8398-E232-4610-FC44E34D8C7C}"/>
              </a:ext>
            </a:extLst>
          </p:cNvPr>
          <p:cNvCxnSpPr>
            <a:cxnSpLocks/>
          </p:cNvCxnSpPr>
          <p:nvPr/>
        </p:nvCxnSpPr>
        <p:spPr>
          <a:xfrm>
            <a:off x="-40928" y="4380634"/>
            <a:ext cx="9643093" cy="46454"/>
          </a:xfrm>
          <a:prstGeom prst="line">
            <a:avLst/>
          </a:prstGeom>
        </p:spPr>
        <p:style>
          <a:lnRef idx="3">
            <a:schemeClr val="accent2"/>
          </a:lnRef>
          <a:fillRef idx="0">
            <a:schemeClr val="accent2"/>
          </a:fillRef>
          <a:effectRef idx="2">
            <a:schemeClr val="accent2"/>
          </a:effectRef>
          <a:fontRef idx="minor">
            <a:schemeClr val="tx1"/>
          </a:fontRef>
        </p:style>
      </p:cxnSp>
      <p:sp>
        <p:nvSpPr>
          <p:cNvPr id="6" name="Rounded Rectangle 5">
            <a:extLst>
              <a:ext uri="{FF2B5EF4-FFF2-40B4-BE49-F238E27FC236}">
                <a16:creationId xmlns:a16="http://schemas.microsoft.com/office/drawing/2014/main" id="{9760EAA1-3DCB-EB74-3F00-646D0CDADDDA}"/>
              </a:ext>
            </a:extLst>
          </p:cNvPr>
          <p:cNvSpPr/>
          <p:nvPr/>
        </p:nvSpPr>
        <p:spPr>
          <a:xfrm>
            <a:off x="432669" y="2400063"/>
            <a:ext cx="2472652" cy="1498147"/>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2023</a:t>
            </a:r>
            <a:br>
              <a:rPr kumimoji="0" lang="en-GR" sz="10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International (Pty) Ltd was founded in Johannesburg, with the objective of offering unbiased air freight wholesale export services to the freight &amp; logistics community</a:t>
            </a:r>
            <a:br>
              <a:rPr kumimoji="0" lang="en-GR"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10" name="Rounded Rectangle 9">
            <a:extLst>
              <a:ext uri="{FF2B5EF4-FFF2-40B4-BE49-F238E27FC236}">
                <a16:creationId xmlns:a16="http://schemas.microsoft.com/office/drawing/2014/main" id="{F66A354D-5FEC-C0B0-DE35-AF5A04DACCE0}"/>
              </a:ext>
            </a:extLst>
          </p:cNvPr>
          <p:cNvSpPr/>
          <p:nvPr/>
        </p:nvSpPr>
        <p:spPr>
          <a:xfrm>
            <a:off x="4418721" y="2273356"/>
            <a:ext cx="2089937" cy="1424360"/>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2023</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Launch of our neutral consolidation &amp; logistics </a:t>
            </a:r>
            <a:r>
              <a:rPr kumimoji="0" lang="en-GB" sz="11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center</a:t>
            </a: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strategically located near JNB OR Tambo Intl airport. </a:t>
            </a:r>
            <a:br>
              <a:rPr kumimoji="0" lang="en-GR"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2" name="Rounded Rectangle 21">
            <a:extLst>
              <a:ext uri="{FF2B5EF4-FFF2-40B4-BE49-F238E27FC236}">
                <a16:creationId xmlns:a16="http://schemas.microsoft.com/office/drawing/2014/main" id="{E130B777-9DF7-6229-71EF-708F2D80CB83}"/>
              </a:ext>
            </a:extLst>
          </p:cNvPr>
          <p:cNvSpPr/>
          <p:nvPr/>
        </p:nvSpPr>
        <p:spPr>
          <a:xfrm>
            <a:off x="2837353" y="2597602"/>
            <a:ext cx="1655571" cy="1003957"/>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2023</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control tower was established in Dubai UAE to serve the interests of the group in the region.</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4" name="Rounded Rectangle 23">
            <a:extLst>
              <a:ext uri="{FF2B5EF4-FFF2-40B4-BE49-F238E27FC236}">
                <a16:creationId xmlns:a16="http://schemas.microsoft.com/office/drawing/2014/main" id="{2763CCA1-34CD-E6F9-E45F-515C6A9BDEC9}"/>
              </a:ext>
            </a:extLst>
          </p:cNvPr>
          <p:cNvSpPr/>
          <p:nvPr/>
        </p:nvSpPr>
        <p:spPr>
          <a:xfrm>
            <a:off x="2085712" y="4653206"/>
            <a:ext cx="1563303" cy="1086953"/>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2024</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Appointed as GSA/CSA of Gulf Air Cargo Airline in Kenya</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27" name="Rounded Rectangle 26">
            <a:extLst>
              <a:ext uri="{FF2B5EF4-FFF2-40B4-BE49-F238E27FC236}">
                <a16:creationId xmlns:a16="http://schemas.microsoft.com/office/drawing/2014/main" id="{BC240A46-D120-C00F-6683-9C69F1053F47}"/>
              </a:ext>
            </a:extLst>
          </p:cNvPr>
          <p:cNvSpPr/>
          <p:nvPr/>
        </p:nvSpPr>
        <p:spPr>
          <a:xfrm>
            <a:off x="3555810" y="4690708"/>
            <a:ext cx="1805625" cy="1350125"/>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2024</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Ranked among the top 3 air export consolidators and within top 10 IATA cargo agents in South Africa.</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37" name="Rounded Rectangle 36">
            <a:extLst>
              <a:ext uri="{FF2B5EF4-FFF2-40B4-BE49-F238E27FC236}">
                <a16:creationId xmlns:a16="http://schemas.microsoft.com/office/drawing/2014/main" id="{CB7005D9-FB91-24F8-54E4-286C55784812}"/>
              </a:ext>
            </a:extLst>
          </p:cNvPr>
          <p:cNvSpPr/>
          <p:nvPr/>
        </p:nvSpPr>
        <p:spPr>
          <a:xfrm>
            <a:off x="9634400" y="1720205"/>
            <a:ext cx="2569801" cy="2853418"/>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AB51C"/>
                </a:solidFill>
                <a:effectLst/>
                <a:uLnTx/>
                <a:uFillTx/>
                <a:latin typeface="Montserrat" panose="00000500000000000000" pitchFamily="2" charset="0"/>
                <a:ea typeface="+mn-ea"/>
                <a:cs typeface="+mn-cs"/>
              </a:rPr>
              <a:t>TODAY</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R"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African footprint in 50 countries and 84 airports with own offices and selected airfreight partners.</a:t>
            </a:r>
            <a:endParaRPr kumimoji="0" lang="en-GR"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7" name="Rounded Rectangle 6">
            <a:extLst>
              <a:ext uri="{FF2B5EF4-FFF2-40B4-BE49-F238E27FC236}">
                <a16:creationId xmlns:a16="http://schemas.microsoft.com/office/drawing/2014/main" id="{2DED1A8A-7911-E11A-0A1D-5C2229BF096D}"/>
              </a:ext>
            </a:extLst>
          </p:cNvPr>
          <p:cNvSpPr/>
          <p:nvPr/>
        </p:nvSpPr>
        <p:spPr>
          <a:xfrm>
            <a:off x="478359" y="4550028"/>
            <a:ext cx="1688076" cy="1350125"/>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2024</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Ranked No 1 neutral air Import consolidator in Southern Africa</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8" name="Titel 6">
            <a:extLst>
              <a:ext uri="{FF2B5EF4-FFF2-40B4-BE49-F238E27FC236}">
                <a16:creationId xmlns:a16="http://schemas.microsoft.com/office/drawing/2014/main" id="{6AF7D324-3F14-6F29-2005-72D8ECDA1FA0}"/>
              </a:ext>
            </a:extLst>
          </p:cNvPr>
          <p:cNvSpPr txBox="1">
            <a:spLocks/>
          </p:cNvSpPr>
          <p:nvPr/>
        </p:nvSpPr>
        <p:spPr>
          <a:xfrm>
            <a:off x="783440" y="727086"/>
            <a:ext cx="4143233" cy="4387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rPr>
              <a:t>Milestones</a:t>
            </a:r>
          </a:p>
        </p:txBody>
      </p:sp>
      <p:cxnSp>
        <p:nvCxnSpPr>
          <p:cNvPr id="11" name="Straight Connector 10">
            <a:extLst>
              <a:ext uri="{FF2B5EF4-FFF2-40B4-BE49-F238E27FC236}">
                <a16:creationId xmlns:a16="http://schemas.microsoft.com/office/drawing/2014/main" id="{0C2F5BD8-6F56-4DB9-F039-7CD6E757ED2A}"/>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ACBACA-34AA-B5A0-B32E-5B334C7DFB4F}"/>
              </a:ext>
            </a:extLst>
          </p:cNvPr>
          <p:cNvCxnSpPr>
            <a:cxnSpLocks/>
          </p:cNvCxnSpPr>
          <p:nvPr/>
        </p:nvCxnSpPr>
        <p:spPr>
          <a:xfrm>
            <a:off x="-194756" y="1835916"/>
            <a:ext cx="9796921" cy="0"/>
          </a:xfrm>
          <a:prstGeom prst="line">
            <a:avLst/>
          </a:prstGeom>
        </p:spPr>
        <p:style>
          <a:lnRef idx="3">
            <a:schemeClr val="accent2"/>
          </a:lnRef>
          <a:fillRef idx="0">
            <a:schemeClr val="accent2"/>
          </a:fillRef>
          <a:effectRef idx="2">
            <a:schemeClr val="accent2"/>
          </a:effectRef>
          <a:fontRef idx="minor">
            <a:schemeClr val="tx1"/>
          </a:fontRef>
        </p:style>
      </p:cxnSp>
      <p:pic>
        <p:nvPicPr>
          <p:cNvPr id="14" name="Graphic 13">
            <a:extLst>
              <a:ext uri="{FF2B5EF4-FFF2-40B4-BE49-F238E27FC236}">
                <a16:creationId xmlns:a16="http://schemas.microsoft.com/office/drawing/2014/main" id="{66755014-3F9D-D6C8-CE83-3B551864C8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3462" y="1725071"/>
            <a:ext cx="415667" cy="221689"/>
          </a:xfrm>
          <a:prstGeom prst="rect">
            <a:avLst/>
          </a:prstGeom>
        </p:spPr>
      </p:pic>
      <p:pic>
        <p:nvPicPr>
          <p:cNvPr id="15" name="Graphic 14">
            <a:extLst>
              <a:ext uri="{FF2B5EF4-FFF2-40B4-BE49-F238E27FC236}">
                <a16:creationId xmlns:a16="http://schemas.microsoft.com/office/drawing/2014/main" id="{AB5557CB-17F6-69E7-BB02-EB6148F488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40604" y="1720205"/>
            <a:ext cx="415667" cy="221689"/>
          </a:xfrm>
          <a:prstGeom prst="rect">
            <a:avLst/>
          </a:prstGeom>
        </p:spPr>
      </p:pic>
      <p:pic>
        <p:nvPicPr>
          <p:cNvPr id="16" name="Graphic 15">
            <a:extLst>
              <a:ext uri="{FF2B5EF4-FFF2-40B4-BE49-F238E27FC236}">
                <a16:creationId xmlns:a16="http://schemas.microsoft.com/office/drawing/2014/main" id="{9A6B358D-B863-531F-45F4-94EB748774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99243" y="1724086"/>
            <a:ext cx="415667" cy="221689"/>
          </a:xfrm>
          <a:prstGeom prst="rect">
            <a:avLst/>
          </a:prstGeom>
        </p:spPr>
      </p:pic>
      <p:pic>
        <p:nvPicPr>
          <p:cNvPr id="17" name="Graphic 16">
            <a:extLst>
              <a:ext uri="{FF2B5EF4-FFF2-40B4-BE49-F238E27FC236}">
                <a16:creationId xmlns:a16="http://schemas.microsoft.com/office/drawing/2014/main" id="{2E869E6F-E9C3-704B-CBF8-8E909F614E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78567" y="1722150"/>
            <a:ext cx="415667" cy="221689"/>
          </a:xfrm>
          <a:prstGeom prst="rect">
            <a:avLst/>
          </a:prstGeom>
        </p:spPr>
      </p:pic>
      <p:pic>
        <p:nvPicPr>
          <p:cNvPr id="26" name="Graphic 25">
            <a:extLst>
              <a:ext uri="{FF2B5EF4-FFF2-40B4-BE49-F238E27FC236}">
                <a16:creationId xmlns:a16="http://schemas.microsoft.com/office/drawing/2014/main" id="{07511508-D911-5B9C-5546-E30EFB8276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3633" y="4281341"/>
            <a:ext cx="415667" cy="221689"/>
          </a:xfrm>
          <a:prstGeom prst="rect">
            <a:avLst/>
          </a:prstGeom>
        </p:spPr>
      </p:pic>
      <p:pic>
        <p:nvPicPr>
          <p:cNvPr id="30" name="Graphic 29">
            <a:extLst>
              <a:ext uri="{FF2B5EF4-FFF2-40B4-BE49-F238E27FC236}">
                <a16:creationId xmlns:a16="http://schemas.microsoft.com/office/drawing/2014/main" id="{AE57DC51-2386-E33A-4996-BF9C0B40D9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0153" y="4316243"/>
            <a:ext cx="415667" cy="221689"/>
          </a:xfrm>
          <a:prstGeom prst="rect">
            <a:avLst/>
          </a:prstGeom>
        </p:spPr>
      </p:pic>
      <p:pic>
        <p:nvPicPr>
          <p:cNvPr id="31" name="Graphic 30">
            <a:extLst>
              <a:ext uri="{FF2B5EF4-FFF2-40B4-BE49-F238E27FC236}">
                <a16:creationId xmlns:a16="http://schemas.microsoft.com/office/drawing/2014/main" id="{6ED7D81D-075D-3206-981C-9EA63D7F3D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89466" y="4287349"/>
            <a:ext cx="415667" cy="221689"/>
          </a:xfrm>
          <a:prstGeom prst="rect">
            <a:avLst/>
          </a:prstGeom>
        </p:spPr>
      </p:pic>
      <p:pic>
        <p:nvPicPr>
          <p:cNvPr id="32" name="Graphic 31">
            <a:extLst>
              <a:ext uri="{FF2B5EF4-FFF2-40B4-BE49-F238E27FC236}">
                <a16:creationId xmlns:a16="http://schemas.microsoft.com/office/drawing/2014/main" id="{915F902D-8D56-041C-AE3F-6F9DE9DE1F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31812" y="4287348"/>
            <a:ext cx="415667" cy="221689"/>
          </a:xfrm>
          <a:prstGeom prst="rect">
            <a:avLst/>
          </a:prstGeom>
        </p:spPr>
      </p:pic>
      <p:sp>
        <p:nvSpPr>
          <p:cNvPr id="5" name="Rounded Rectangle 4">
            <a:extLst>
              <a:ext uri="{FF2B5EF4-FFF2-40B4-BE49-F238E27FC236}">
                <a16:creationId xmlns:a16="http://schemas.microsoft.com/office/drawing/2014/main" id="{D3D086DA-448A-F98F-56E1-06ACAB64799D}"/>
              </a:ext>
            </a:extLst>
          </p:cNvPr>
          <p:cNvSpPr/>
          <p:nvPr/>
        </p:nvSpPr>
        <p:spPr>
          <a:xfrm>
            <a:off x="5256368" y="4610214"/>
            <a:ext cx="1849731" cy="1350125"/>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2024</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Establishment of Aero Africa Durban Airport branch at King </a:t>
            </a:r>
            <a:r>
              <a:rPr kumimoji="0" lang="en-GB" sz="11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Shaka</a:t>
            </a: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International</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pic>
        <p:nvPicPr>
          <p:cNvPr id="9" name="Graphic 8">
            <a:extLst>
              <a:ext uri="{FF2B5EF4-FFF2-40B4-BE49-F238E27FC236}">
                <a16:creationId xmlns:a16="http://schemas.microsoft.com/office/drawing/2014/main" id="{6E448FB2-2340-04CA-6032-8932D33BBB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4158" y="4278420"/>
            <a:ext cx="415667" cy="221689"/>
          </a:xfrm>
          <a:prstGeom prst="rect">
            <a:avLst/>
          </a:prstGeom>
        </p:spPr>
      </p:pic>
      <p:sp>
        <p:nvSpPr>
          <p:cNvPr id="12" name="Rounded Rectangle 11">
            <a:extLst>
              <a:ext uri="{FF2B5EF4-FFF2-40B4-BE49-F238E27FC236}">
                <a16:creationId xmlns:a16="http://schemas.microsoft.com/office/drawing/2014/main" id="{FD909E4B-1CE3-8426-F048-A6399FEF185F}"/>
              </a:ext>
            </a:extLst>
          </p:cNvPr>
          <p:cNvSpPr/>
          <p:nvPr/>
        </p:nvSpPr>
        <p:spPr>
          <a:xfrm>
            <a:off x="7011025" y="4516364"/>
            <a:ext cx="2025225" cy="1350125"/>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2025</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Launch of Aero Africa Fresh in Johannesburg located at OR Tambo International. </a:t>
            </a:r>
            <a:r>
              <a:rPr lang="en-GB" sz="1100" dirty="0">
                <a:solidFill>
                  <a:prstClr val="white"/>
                </a:solidFill>
                <a:latin typeface="Montserrat" panose="00000500000000000000" pitchFamily="2" charset="0"/>
              </a:rPr>
              <a:t>Morocco and Egypt .</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pic>
        <p:nvPicPr>
          <p:cNvPr id="18" name="Graphic 17">
            <a:extLst>
              <a:ext uri="{FF2B5EF4-FFF2-40B4-BE49-F238E27FC236}">
                <a16:creationId xmlns:a16="http://schemas.microsoft.com/office/drawing/2014/main" id="{04F40461-9A73-1ACF-B254-51B52CDD32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056704" y="4283782"/>
            <a:ext cx="415667" cy="221689"/>
          </a:xfrm>
          <a:prstGeom prst="rect">
            <a:avLst/>
          </a:prstGeom>
        </p:spPr>
      </p:pic>
      <p:sp>
        <p:nvSpPr>
          <p:cNvPr id="20" name="Rounded Rectangle 19">
            <a:extLst>
              <a:ext uri="{FF2B5EF4-FFF2-40B4-BE49-F238E27FC236}">
                <a16:creationId xmlns:a16="http://schemas.microsoft.com/office/drawing/2014/main" id="{01122DC2-2DAE-1344-7E16-1364D787CB77}"/>
              </a:ext>
            </a:extLst>
          </p:cNvPr>
          <p:cNvSpPr/>
          <p:nvPr/>
        </p:nvSpPr>
        <p:spPr>
          <a:xfrm>
            <a:off x="6419262" y="2220935"/>
            <a:ext cx="1655571" cy="1003957"/>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2023</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Accredited as an IATA CASS Associate</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19" name="Rounded Rectangle 18">
            <a:extLst>
              <a:ext uri="{FF2B5EF4-FFF2-40B4-BE49-F238E27FC236}">
                <a16:creationId xmlns:a16="http://schemas.microsoft.com/office/drawing/2014/main" id="{35D6392A-9570-82C2-F542-A4C32A97A83D}"/>
              </a:ext>
            </a:extLst>
          </p:cNvPr>
          <p:cNvSpPr/>
          <p:nvPr/>
        </p:nvSpPr>
        <p:spPr>
          <a:xfrm>
            <a:off x="7875803" y="2211170"/>
            <a:ext cx="2125368" cy="1578126"/>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2024</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br>
              <a:rPr kumimoji="0" lang="en-GR"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Voted as Best Performing Partner Worldwide by the Neutral Air Partner organization and its members.</a:t>
            </a:r>
            <a:br>
              <a:rPr kumimoji="0" lang="en-GB"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pic>
        <p:nvPicPr>
          <p:cNvPr id="21" name="Graphic 20">
            <a:extLst>
              <a:ext uri="{FF2B5EF4-FFF2-40B4-BE49-F238E27FC236}">
                <a16:creationId xmlns:a16="http://schemas.microsoft.com/office/drawing/2014/main" id="{5463B424-EE59-5800-4791-64B254E5F5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42719" y="1704488"/>
            <a:ext cx="415667" cy="221689"/>
          </a:xfrm>
          <a:prstGeom prst="rect">
            <a:avLst/>
          </a:prstGeom>
        </p:spPr>
      </p:pic>
      <p:sp>
        <p:nvSpPr>
          <p:cNvPr id="23" name="Rounded Rectangle 22">
            <a:extLst>
              <a:ext uri="{FF2B5EF4-FFF2-40B4-BE49-F238E27FC236}">
                <a16:creationId xmlns:a16="http://schemas.microsoft.com/office/drawing/2014/main" id="{8C69649F-DD91-1876-BDF7-FF1182EF91CA}"/>
              </a:ext>
            </a:extLst>
          </p:cNvPr>
          <p:cNvSpPr/>
          <p:nvPr/>
        </p:nvSpPr>
        <p:spPr>
          <a:xfrm>
            <a:off x="8927028" y="4507047"/>
            <a:ext cx="3198579" cy="1493419"/>
          </a:xfrm>
          <a:prstGeom prst="round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kumimoji="0" lang="en-GR"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a:t>
            </a:r>
            <a:r>
              <a:rPr kumimoji="0" lang="en-US" sz="16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6</a:t>
            </a:r>
            <a:br>
              <a:rPr kumimoji="0" lang="en-GR"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br>
            <a:endParaRPr kumimoji="0" lang="en-US" sz="105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lvl="0">
              <a:defRPr/>
            </a:pPr>
            <a:r>
              <a:rPr lang="en-US" sz="1100" dirty="0">
                <a:latin typeface="Montserrat" panose="00000500000000000000" pitchFamily="2" charset="0"/>
              </a:rPr>
              <a:t>Aero Africa Cape Town, South Africa, is fully operational, and Aero Africa Ghana is currently being developed to strengthen the Group’s presence and support its interests across the region.</a:t>
            </a:r>
            <a:endParaRPr kumimoji="0" lang="en-GR" sz="1100" b="0" i="0" u="none" strike="noStrike" kern="1200" cap="none" spc="0" normalizeH="0" baseline="0" noProof="0" dirty="0">
              <a:ln>
                <a:noFill/>
              </a:ln>
              <a:solidFill>
                <a:prstClr val="white"/>
              </a:solidFill>
              <a:effectLst/>
              <a:uLnTx/>
              <a:uFillTx/>
              <a:latin typeface="Montserrat" panose="00000500000000000000" pitchFamily="2" charset="0"/>
            </a:endParaRPr>
          </a:p>
        </p:txBody>
      </p:sp>
    </p:spTree>
    <p:extLst>
      <p:ext uri="{BB962C8B-B14F-4D97-AF65-F5344CB8AC3E}">
        <p14:creationId xmlns:p14="http://schemas.microsoft.com/office/powerpoint/2010/main" val="916496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6F49943-8319-1F68-0497-BC07E00861BD}"/>
              </a:ext>
            </a:extLst>
          </p:cNvPr>
          <p:cNvCxnSpPr/>
          <p:nvPr/>
        </p:nvCxnSpPr>
        <p:spPr>
          <a:xfrm>
            <a:off x="838200" y="7632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4" name="Titel 6">
            <a:extLst>
              <a:ext uri="{FF2B5EF4-FFF2-40B4-BE49-F238E27FC236}">
                <a16:creationId xmlns:a16="http://schemas.microsoft.com/office/drawing/2014/main" id="{9B261D9C-F81E-CE6A-0FED-30AD94CA42A3}"/>
              </a:ext>
            </a:extLst>
          </p:cNvPr>
          <p:cNvSpPr txBox="1">
            <a:spLocks/>
          </p:cNvSpPr>
          <p:nvPr/>
        </p:nvSpPr>
        <p:spPr>
          <a:xfrm>
            <a:off x="732448" y="723300"/>
            <a:ext cx="4191244" cy="10711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000000"/>
                </a:solidFill>
                <a:latin typeface="Montserrat" panose="00000500000000000000" pitchFamily="2" charset="0"/>
              </a:rPr>
              <a:t>Service </a:t>
            </a:r>
            <a:r>
              <a:rPr lang="en-GB" sz="3600" b="1" dirty="0" err="1">
                <a:solidFill>
                  <a:srgbClr val="000000"/>
                </a:solidFill>
                <a:latin typeface="Montserrat" panose="00000500000000000000" pitchFamily="2" charset="0"/>
              </a:rPr>
              <a:t>Centers</a:t>
            </a:r>
            <a:endParaRPr lang="en-US" sz="3600" b="1" dirty="0">
              <a:latin typeface="Montserrat" panose="00000500000000000000" pitchFamily="2" charset="0"/>
            </a:endParaRPr>
          </a:p>
        </p:txBody>
      </p:sp>
      <p:sp>
        <p:nvSpPr>
          <p:cNvPr id="17" name="TextBox 16">
            <a:extLst>
              <a:ext uri="{FF2B5EF4-FFF2-40B4-BE49-F238E27FC236}">
                <a16:creationId xmlns:a16="http://schemas.microsoft.com/office/drawing/2014/main" id="{ADABE6C6-0C61-9355-B966-48F08251B4CE}"/>
              </a:ext>
            </a:extLst>
          </p:cNvPr>
          <p:cNvSpPr txBox="1"/>
          <p:nvPr/>
        </p:nvSpPr>
        <p:spPr>
          <a:xfrm>
            <a:off x="806131" y="2512423"/>
            <a:ext cx="2688183" cy="3703578"/>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SOUTHERN AFRICA </a:t>
            </a:r>
          </a:p>
          <a:p>
            <a:pPr marR="0" algn="l" rtl="0"/>
            <a:r>
              <a:rPr lang="en-US" sz="1600" b="1" i="0" u="none" strike="noStrike" baseline="30000" dirty="0">
                <a:latin typeface="Montserrat SemiBold" panose="00000700000000000000" pitchFamily="2" charset="0"/>
              </a:rPr>
              <a:t>AERO AFRICA SUB SAHARAN</a:t>
            </a:r>
          </a:p>
          <a:p>
            <a:pPr marR="0" algn="l" rtl="0"/>
            <a:r>
              <a:rPr lang="en-US" sz="1600" b="1" i="0" u="none" strike="noStrike" baseline="30000" dirty="0">
                <a:latin typeface="Montserrat SemiBold" panose="00000700000000000000" pitchFamily="2" charset="0"/>
              </a:rPr>
              <a:t>AFRICA (PTY) LTD</a:t>
            </a:r>
          </a:p>
          <a:p>
            <a:pPr marR="0" algn="l" rtl="0"/>
            <a:r>
              <a:rPr lang="en-US" sz="1600" b="0" i="0" u="none" strike="noStrike" baseline="30000" dirty="0">
                <a:latin typeface="Montserrat" panose="00000500000000000000" pitchFamily="2" charset="0"/>
              </a:rPr>
              <a:t>Unit 4 B, 56 Armstrong Avenue, La</a:t>
            </a:r>
          </a:p>
          <a:p>
            <a:pPr marR="0" algn="l" rtl="0"/>
            <a:r>
              <a:rPr lang="en-US" sz="1600" b="0" i="0" u="none" strike="noStrike" baseline="30000" dirty="0">
                <a:latin typeface="Montserrat" panose="00000500000000000000" pitchFamily="2" charset="0"/>
              </a:rPr>
              <a:t>Lucia, Durban South Africa</a:t>
            </a:r>
            <a:endParaRPr lang="en-US" sz="1600" b="1" i="0" u="none" strike="noStrike" baseline="30000" dirty="0">
              <a:latin typeface="Montserrat SemiBold" panose="00000700000000000000" pitchFamily="2" charset="0"/>
            </a:endParaRPr>
          </a:p>
          <a:p>
            <a:pPr marR="0" algn="l" rtl="0"/>
            <a:endParaRPr lang="en-US" sz="1600" b="1" i="0" u="none" strike="noStrike" baseline="30000" dirty="0">
              <a:latin typeface="Montserrat SemiBold" panose="00000700000000000000" pitchFamily="2" charset="0"/>
            </a:endParaRPr>
          </a:p>
          <a:p>
            <a:pPr marR="0" algn="l" rtl="0"/>
            <a:r>
              <a:rPr lang="en-US" sz="1600" b="1" i="0" u="none" strike="noStrike" baseline="30000" dirty="0">
                <a:latin typeface="Montserrat SemiBold" panose="00000700000000000000" pitchFamily="2" charset="0"/>
              </a:rPr>
              <a:t>AERO AFRICA SUB SAHARAN</a:t>
            </a:r>
          </a:p>
          <a:p>
            <a:pPr marR="0" algn="l" rtl="0"/>
            <a:r>
              <a:rPr lang="en-US" sz="1600" b="1" i="0" u="none" strike="noStrike" baseline="30000" dirty="0">
                <a:latin typeface="Montserrat SemiBold" panose="00000700000000000000" pitchFamily="2" charset="0"/>
              </a:rPr>
              <a:t>AFRICA (PTY) LTD</a:t>
            </a:r>
          </a:p>
          <a:p>
            <a:r>
              <a:rPr lang="en-US" sz="1600" i="1" baseline="30000" dirty="0">
                <a:latin typeface="Montserrat" panose="00000500000000000000" pitchFamily="2" charset="0"/>
              </a:rPr>
              <a:t>Same as below</a:t>
            </a:r>
          </a:p>
          <a:p>
            <a:endParaRPr lang="en-US" sz="1600" b="1" i="0" u="none" strike="noStrike" baseline="30000" dirty="0">
              <a:latin typeface="Montserrat SemiBold" panose="00000700000000000000" pitchFamily="2" charset="0"/>
            </a:endParaRPr>
          </a:p>
          <a:p>
            <a:r>
              <a:rPr lang="en-US" sz="1600" b="1" i="0" u="none" strike="noStrike" baseline="30000" dirty="0">
                <a:latin typeface="Montserrat SemiBold" panose="00000700000000000000" pitchFamily="2" charset="0"/>
              </a:rPr>
              <a:t>AERO AFRICA INTERNATIONAL (PTY) LTD</a:t>
            </a:r>
          </a:p>
          <a:p>
            <a:r>
              <a:rPr lang="en-GB" sz="1600" baseline="30000" dirty="0">
                <a:solidFill>
                  <a:srgbClr val="000000"/>
                </a:solidFill>
                <a:latin typeface="Montserrat" pitchFamily="2" charset="77"/>
              </a:rPr>
              <a:t>Unit D, Freeway Industrial Park</a:t>
            </a:r>
          </a:p>
          <a:p>
            <a:r>
              <a:rPr lang="en-GB" sz="1600" baseline="30000" dirty="0">
                <a:solidFill>
                  <a:srgbClr val="000000"/>
                </a:solidFill>
                <a:latin typeface="Montserrat" pitchFamily="2" charset="77"/>
              </a:rPr>
              <a:t>24 Pomona Road</a:t>
            </a:r>
          </a:p>
          <a:p>
            <a:r>
              <a:rPr lang="en-GB" sz="1600" baseline="30000" dirty="0">
                <a:solidFill>
                  <a:srgbClr val="000000"/>
                </a:solidFill>
                <a:latin typeface="Montserrat" pitchFamily="2" charset="77"/>
              </a:rPr>
              <a:t>Pomona, Kempton Park, 1620</a:t>
            </a:r>
          </a:p>
          <a:p>
            <a:r>
              <a:rPr lang="en-GB" sz="1600" baseline="30000" dirty="0">
                <a:solidFill>
                  <a:srgbClr val="000000"/>
                </a:solidFill>
                <a:latin typeface="Montserrat" pitchFamily="2" charset="77"/>
              </a:rPr>
              <a:t>Johannesburg, South Africa</a:t>
            </a:r>
          </a:p>
          <a:p>
            <a:endParaRPr lang="en-GB" sz="1600" baseline="30000" dirty="0">
              <a:solidFill>
                <a:srgbClr val="000000"/>
              </a:solidFill>
              <a:latin typeface="Montserrat" pitchFamily="2" charset="77"/>
            </a:endParaRPr>
          </a:p>
          <a:p>
            <a:r>
              <a:rPr lang="en-US" sz="1600" b="1" i="0" u="none" strike="noStrike" baseline="30000" dirty="0">
                <a:latin typeface="Montserrat SemiBold" panose="00000700000000000000" pitchFamily="2" charset="0"/>
              </a:rPr>
              <a:t>AERO AFRICA INTERNATIONAL (PTY) LTD</a:t>
            </a:r>
            <a:endParaRPr lang="en-GB" sz="1600" baseline="30000" dirty="0">
              <a:solidFill>
                <a:srgbClr val="000000"/>
              </a:solidFill>
              <a:latin typeface="Montserrat" pitchFamily="2" charset="77"/>
            </a:endParaRPr>
          </a:p>
          <a:p>
            <a:r>
              <a:rPr lang="en-GB" sz="1600" baseline="30000" dirty="0">
                <a:solidFill>
                  <a:srgbClr val="000000"/>
                </a:solidFill>
                <a:latin typeface="Montserrat" pitchFamily="2" charset="77"/>
              </a:rPr>
              <a:t>Unit 20, Dube </a:t>
            </a:r>
            <a:r>
              <a:rPr lang="en-GB" sz="1600" baseline="30000" dirty="0" err="1">
                <a:solidFill>
                  <a:srgbClr val="000000"/>
                </a:solidFill>
                <a:latin typeface="Montserrat" pitchFamily="2" charset="77"/>
              </a:rPr>
              <a:t>Tradehouse</a:t>
            </a:r>
            <a:r>
              <a:rPr lang="en-GB" sz="1600" baseline="30000" dirty="0">
                <a:solidFill>
                  <a:srgbClr val="000000"/>
                </a:solidFill>
                <a:latin typeface="Montserrat" pitchFamily="2" charset="77"/>
              </a:rPr>
              <a:t>, King </a:t>
            </a:r>
            <a:r>
              <a:rPr lang="en-GB" sz="1600" baseline="30000" dirty="0" err="1">
                <a:solidFill>
                  <a:srgbClr val="000000"/>
                </a:solidFill>
                <a:latin typeface="Montserrat" pitchFamily="2" charset="77"/>
              </a:rPr>
              <a:t>Shaka</a:t>
            </a:r>
            <a:r>
              <a:rPr lang="en-GB" sz="1600" baseline="30000" dirty="0">
                <a:solidFill>
                  <a:srgbClr val="000000"/>
                </a:solidFill>
                <a:latin typeface="Montserrat" pitchFamily="2" charset="77"/>
              </a:rPr>
              <a:t> International, Durban, South Africa </a:t>
            </a:r>
          </a:p>
        </p:txBody>
      </p:sp>
      <p:sp>
        <p:nvSpPr>
          <p:cNvPr id="19" name="TextBox 18">
            <a:extLst>
              <a:ext uri="{FF2B5EF4-FFF2-40B4-BE49-F238E27FC236}">
                <a16:creationId xmlns:a16="http://schemas.microsoft.com/office/drawing/2014/main" id="{E3F8FD79-1F26-171D-9EC8-B07E1820F9BB}"/>
              </a:ext>
            </a:extLst>
          </p:cNvPr>
          <p:cNvSpPr txBox="1"/>
          <p:nvPr/>
        </p:nvSpPr>
        <p:spPr>
          <a:xfrm>
            <a:off x="4065813" y="3452948"/>
            <a:ext cx="2804104" cy="3046988"/>
          </a:xfrm>
          <a:prstGeom prst="rect">
            <a:avLst/>
          </a:prstGeom>
          <a:noFill/>
        </p:spPr>
        <p:txBody>
          <a:bodyPr wrap="square">
            <a:spAutoFit/>
          </a:bodyPr>
          <a:lstStyle/>
          <a:p>
            <a:r>
              <a:rPr lang="en-US" sz="1600" b="1" i="0" u="none" strike="noStrike" baseline="30000" dirty="0">
                <a:latin typeface="Montserrat SemiBold" panose="00000700000000000000" pitchFamily="2" charset="0"/>
              </a:rPr>
              <a:t>AERO AFRICA FRESH (PTY) LTD  Perishables Facility</a:t>
            </a:r>
          </a:p>
          <a:p>
            <a:r>
              <a:rPr lang="en-GB" sz="1600" baseline="30000" dirty="0">
                <a:solidFill>
                  <a:srgbClr val="000000"/>
                </a:solidFill>
                <a:latin typeface="Montserrat" pitchFamily="2" charset="77"/>
              </a:rPr>
              <a:t>In-flight services Building, OR Tambo International Airport</a:t>
            </a:r>
          </a:p>
          <a:p>
            <a:r>
              <a:rPr lang="en-GB" sz="1600" baseline="30000" dirty="0">
                <a:solidFill>
                  <a:srgbClr val="000000"/>
                </a:solidFill>
                <a:latin typeface="Montserrat" pitchFamily="2" charset="77"/>
              </a:rPr>
              <a:t>Kempton Park, 1620</a:t>
            </a:r>
          </a:p>
          <a:p>
            <a:r>
              <a:rPr lang="en-GB" sz="1600" baseline="30000" dirty="0">
                <a:solidFill>
                  <a:srgbClr val="000000"/>
                </a:solidFill>
                <a:latin typeface="Montserrat" pitchFamily="2" charset="77"/>
              </a:rPr>
              <a:t>Johannesburg, South Africa</a:t>
            </a:r>
            <a:br>
              <a:rPr lang="en-US" sz="1600" b="0" i="0" u="none" strike="noStrike" baseline="30000" dirty="0">
                <a:latin typeface="Montserrat" panose="00000500000000000000" pitchFamily="2" charset="0"/>
              </a:rPr>
            </a:br>
            <a:endParaRPr lang="en-US" sz="1600" b="1" i="0" u="none" strike="noStrike" baseline="30000" dirty="0">
              <a:latin typeface="Montserrat SemiBold" panose="00000700000000000000" pitchFamily="2" charset="0"/>
            </a:endParaRPr>
          </a:p>
          <a:p>
            <a:pPr marR="0" algn="l" rtl="0"/>
            <a:r>
              <a:rPr lang="en-US" sz="1600" b="1" i="0" u="none" strike="noStrike" baseline="30000" dirty="0">
                <a:latin typeface="Montserrat SemiBold" panose="00000700000000000000" pitchFamily="2" charset="0"/>
              </a:rPr>
              <a:t>CHINA</a:t>
            </a:r>
          </a:p>
          <a:p>
            <a:pPr marR="0" algn="l" rtl="0"/>
            <a:r>
              <a:rPr lang="en-US" sz="1600" b="1" i="0" u="none" strike="noStrike" baseline="30000" dirty="0">
                <a:latin typeface="Montserrat SemiBold" panose="00000700000000000000" pitchFamily="2" charset="0"/>
              </a:rPr>
              <a:t>AERO AFRICA AIR TRANSPORT SERVICES (Shanghai) LTD</a:t>
            </a:r>
          </a:p>
          <a:p>
            <a:pPr marR="0" algn="l" rtl="0"/>
            <a:r>
              <a:rPr lang="en-GB" sz="1600" b="0" i="0" u="none" strike="noStrike" baseline="30000" dirty="0">
                <a:latin typeface="Montserrat" panose="00000500000000000000" pitchFamily="2" charset="0"/>
              </a:rPr>
              <a:t>Suite M605, 6F, </a:t>
            </a:r>
            <a:r>
              <a:rPr lang="en-GB" sz="1600" b="0" i="0" u="none" strike="noStrike" baseline="30000" dirty="0" err="1">
                <a:latin typeface="Montserrat" panose="00000500000000000000" pitchFamily="2" charset="0"/>
              </a:rPr>
              <a:t>SmartMart</a:t>
            </a:r>
            <a:r>
              <a:rPr lang="en-GB" sz="1600" b="0" i="0" u="none" strike="noStrike" baseline="30000" dirty="0">
                <a:latin typeface="Montserrat" panose="00000500000000000000" pitchFamily="2" charset="0"/>
              </a:rPr>
              <a:t> Office Tower; No. 2299 </a:t>
            </a:r>
            <a:r>
              <a:rPr lang="en-GB" sz="1600" b="0" i="0" u="none" strike="noStrike" baseline="30000" dirty="0" err="1">
                <a:latin typeface="Montserrat" panose="00000500000000000000" pitchFamily="2" charset="0"/>
              </a:rPr>
              <a:t>Yan’An</a:t>
            </a:r>
            <a:r>
              <a:rPr lang="en-GB" sz="1600" b="0" i="0" u="none" strike="noStrike" baseline="30000" dirty="0">
                <a:latin typeface="Montserrat" panose="00000500000000000000" pitchFamily="2" charset="0"/>
              </a:rPr>
              <a:t> Xi Road, Chang Ning, </a:t>
            </a:r>
            <a:r>
              <a:rPr lang="en-US" sz="1600" b="0" i="0" u="none" strike="noStrike" baseline="30000" dirty="0">
                <a:latin typeface="Montserrat" panose="00000500000000000000" pitchFamily="2" charset="0"/>
              </a:rPr>
              <a:t>Shanghai</a:t>
            </a:r>
            <a:endParaRPr lang="en-US" sz="1600" b="1" i="0" u="none" strike="noStrike" baseline="30000" dirty="0">
              <a:latin typeface="Montserrat SemiBold" panose="00000700000000000000" pitchFamily="2" charset="0"/>
            </a:endParaRPr>
          </a:p>
          <a:p>
            <a:pPr marR="0" algn="l" rtl="0"/>
            <a:endParaRPr lang="en-US" sz="1600" b="1" i="0" u="none" strike="noStrike" baseline="30000" dirty="0">
              <a:latin typeface="Montserrat SemiBold" panose="00000700000000000000" pitchFamily="2" charset="0"/>
            </a:endParaRPr>
          </a:p>
          <a:p>
            <a:pPr marR="0" algn="l" rtl="0"/>
            <a:r>
              <a:rPr lang="en-US" sz="1600" b="1" i="0" u="none" strike="noStrike" baseline="30000" dirty="0">
                <a:latin typeface="Montserrat SemiBold" panose="00000700000000000000" pitchFamily="2" charset="0"/>
              </a:rPr>
              <a:t>NORTH AFRICA </a:t>
            </a:r>
          </a:p>
          <a:p>
            <a:pPr marR="0" algn="l" rtl="0"/>
            <a:r>
              <a:rPr lang="en-US" sz="1600" b="1" i="0" u="none" strike="noStrike" baseline="30000" dirty="0">
                <a:latin typeface="Montserrat SemiBold" panose="00000700000000000000" pitchFamily="2" charset="0"/>
              </a:rPr>
              <a:t>AIR CARGO SOLUTIONS SARLAU LTD </a:t>
            </a:r>
          </a:p>
          <a:p>
            <a:pPr marR="0" algn="l" rtl="0"/>
            <a:r>
              <a:rPr lang="en-US" sz="1600" b="0" i="0" u="none" strike="noStrike" baseline="30000" dirty="0">
                <a:latin typeface="Montserrat" panose="00000500000000000000" pitchFamily="2" charset="0"/>
              </a:rPr>
              <a:t>First office, 401 Route </a:t>
            </a:r>
            <a:r>
              <a:rPr lang="en-US" sz="1600" b="0" i="0" u="none" strike="noStrike" baseline="30000" dirty="0" err="1">
                <a:latin typeface="Montserrat" panose="00000500000000000000" pitchFamily="2" charset="0"/>
              </a:rPr>
              <a:t>d’El</a:t>
            </a:r>
            <a:r>
              <a:rPr lang="en-US" sz="1600" b="0" i="0" u="none" strike="noStrike" baseline="30000" dirty="0">
                <a:latin typeface="Montserrat" panose="00000500000000000000" pitchFamily="2" charset="0"/>
              </a:rPr>
              <a:t> Jadida N° 03 4th Floor, Casablanca, Morocco</a:t>
            </a:r>
          </a:p>
        </p:txBody>
      </p:sp>
      <p:sp>
        <p:nvSpPr>
          <p:cNvPr id="21" name="TextBox 20">
            <a:extLst>
              <a:ext uri="{FF2B5EF4-FFF2-40B4-BE49-F238E27FC236}">
                <a16:creationId xmlns:a16="http://schemas.microsoft.com/office/drawing/2014/main" id="{3B66D8A7-DC94-147D-5C10-5EFE5340AE74}"/>
              </a:ext>
            </a:extLst>
          </p:cNvPr>
          <p:cNvSpPr txBox="1"/>
          <p:nvPr/>
        </p:nvSpPr>
        <p:spPr>
          <a:xfrm>
            <a:off x="7228488" y="5282091"/>
            <a:ext cx="3043237" cy="913070"/>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MIDDLE EAST </a:t>
            </a:r>
          </a:p>
          <a:p>
            <a:pPr marR="0" algn="l" rtl="0"/>
            <a:r>
              <a:rPr lang="en-US" sz="1600" b="1" i="0" u="none" strike="noStrike" baseline="30000" dirty="0">
                <a:latin typeface="Montserrat SemiBold" panose="00000700000000000000" pitchFamily="2" charset="0"/>
              </a:rPr>
              <a:t>AERO AFRICA MEI</a:t>
            </a:r>
          </a:p>
          <a:p>
            <a:pPr marR="0" algn="l" rtl="0"/>
            <a:r>
              <a:rPr lang="en-GB" sz="1600" b="0" i="0" u="none" strike="noStrike" baseline="30000" dirty="0">
                <a:latin typeface="Montserrat" panose="00000500000000000000" pitchFamily="2" charset="0"/>
              </a:rPr>
              <a:t>Dubai Airport Free Zone, </a:t>
            </a:r>
          </a:p>
          <a:p>
            <a:pPr marR="0" algn="l" rtl="0"/>
            <a:r>
              <a:rPr lang="en-GB" sz="1600" b="0" i="0" u="none" strike="noStrike" baseline="30000" dirty="0">
                <a:latin typeface="Montserrat" panose="00000500000000000000" pitchFamily="2" charset="0"/>
              </a:rPr>
              <a:t>Building E1, </a:t>
            </a:r>
            <a:r>
              <a:rPr lang="en-US" sz="1600" b="0" i="0" u="none" strike="noStrike" baseline="30000" dirty="0">
                <a:latin typeface="Montserrat" panose="00000500000000000000" pitchFamily="2" charset="0"/>
              </a:rPr>
              <a:t>Office 311A, </a:t>
            </a:r>
          </a:p>
          <a:p>
            <a:pPr marR="0" algn="l" rtl="0"/>
            <a:r>
              <a:rPr lang="en-US" sz="1600" b="0" i="0" u="none" strike="noStrike" baseline="30000" dirty="0">
                <a:latin typeface="Montserrat" panose="00000500000000000000" pitchFamily="2" charset="0"/>
              </a:rPr>
              <a:t>Dubai - U.A.E</a:t>
            </a:r>
            <a:endParaRPr lang="en-US" sz="1600" b="1" i="0" u="none" strike="noStrike" baseline="30000" dirty="0">
              <a:latin typeface="Montserrat SemiBold" panose="00000700000000000000" pitchFamily="2" charset="0"/>
            </a:endParaRPr>
          </a:p>
        </p:txBody>
      </p:sp>
      <p:sp>
        <p:nvSpPr>
          <p:cNvPr id="22" name="TextBox 21">
            <a:extLst>
              <a:ext uri="{FF2B5EF4-FFF2-40B4-BE49-F238E27FC236}">
                <a16:creationId xmlns:a16="http://schemas.microsoft.com/office/drawing/2014/main" id="{386AEDC1-A99E-203A-6A33-86EFA6FFB3DE}"/>
              </a:ext>
            </a:extLst>
          </p:cNvPr>
          <p:cNvSpPr txBox="1"/>
          <p:nvPr/>
        </p:nvSpPr>
        <p:spPr>
          <a:xfrm>
            <a:off x="806131" y="2109847"/>
            <a:ext cx="2582884" cy="276999"/>
          </a:xfrm>
          <a:prstGeom prst="rect">
            <a:avLst/>
          </a:prstGeom>
          <a:noFill/>
        </p:spPr>
        <p:txBody>
          <a:bodyPr wrap="square">
            <a:spAutoFit/>
          </a:bodyPr>
          <a:lstStyle/>
          <a:p>
            <a:pPr marR="0" algn="l" rtl="0"/>
            <a:r>
              <a:rPr lang="en-US" b="1" i="0" u="none" strike="noStrike" baseline="30000" dirty="0">
                <a:latin typeface="Montserrat" panose="00000500000000000000" pitchFamily="2" charset="0"/>
              </a:rPr>
              <a:t>REGIONAL OFFICES</a:t>
            </a:r>
            <a:endParaRPr lang="en-US" b="0" i="0" u="none" strike="noStrike" baseline="30000" dirty="0">
              <a:solidFill>
                <a:srgbClr val="000000"/>
              </a:solidFill>
              <a:latin typeface="Montserrat" panose="00000500000000000000" pitchFamily="2" charset="0"/>
            </a:endParaRPr>
          </a:p>
        </p:txBody>
      </p:sp>
      <p:pic>
        <p:nvPicPr>
          <p:cNvPr id="23" name="Picture 22">
            <a:extLst>
              <a:ext uri="{FF2B5EF4-FFF2-40B4-BE49-F238E27FC236}">
                <a16:creationId xmlns:a16="http://schemas.microsoft.com/office/drawing/2014/main" id="{4168F95A-F4C3-DC23-B73A-44259319750E}"/>
              </a:ext>
            </a:extLst>
          </p:cNvPr>
          <p:cNvPicPr>
            <a:picLocks noChangeAspect="1"/>
          </p:cNvPicPr>
          <p:nvPr/>
        </p:nvPicPr>
        <p:blipFill>
          <a:blip r:embed="rId3"/>
          <a:stretch>
            <a:fillRect/>
          </a:stretch>
        </p:blipFill>
        <p:spPr>
          <a:xfrm rot="21441177">
            <a:off x="841637" y="1767535"/>
            <a:ext cx="1839931" cy="191345"/>
          </a:xfrm>
          <a:prstGeom prst="rect">
            <a:avLst/>
          </a:prstGeom>
        </p:spPr>
      </p:pic>
      <p:pic>
        <p:nvPicPr>
          <p:cNvPr id="24" name="Picture 23">
            <a:extLst>
              <a:ext uri="{FF2B5EF4-FFF2-40B4-BE49-F238E27FC236}">
                <a16:creationId xmlns:a16="http://schemas.microsoft.com/office/drawing/2014/main" id="{C5329FA3-65DF-A028-A6E6-FC6F2395A3EC}"/>
              </a:ext>
            </a:extLst>
          </p:cNvPr>
          <p:cNvPicPr>
            <a:picLocks noChangeAspect="1"/>
          </p:cNvPicPr>
          <p:nvPr/>
        </p:nvPicPr>
        <p:blipFill>
          <a:blip r:embed="rId3"/>
          <a:stretch>
            <a:fillRect/>
          </a:stretch>
        </p:blipFill>
        <p:spPr>
          <a:xfrm rot="21441177">
            <a:off x="3588842" y="1787355"/>
            <a:ext cx="1839931" cy="191345"/>
          </a:xfrm>
          <a:prstGeom prst="rect">
            <a:avLst/>
          </a:prstGeom>
        </p:spPr>
      </p:pic>
      <p:pic>
        <p:nvPicPr>
          <p:cNvPr id="25" name="Picture 24">
            <a:extLst>
              <a:ext uri="{FF2B5EF4-FFF2-40B4-BE49-F238E27FC236}">
                <a16:creationId xmlns:a16="http://schemas.microsoft.com/office/drawing/2014/main" id="{D39E82F8-C766-4D66-0711-D2FD3FF98872}"/>
              </a:ext>
            </a:extLst>
          </p:cNvPr>
          <p:cNvPicPr>
            <a:picLocks noChangeAspect="1"/>
          </p:cNvPicPr>
          <p:nvPr/>
        </p:nvPicPr>
        <p:blipFill>
          <a:blip r:embed="rId3"/>
          <a:stretch>
            <a:fillRect/>
          </a:stretch>
        </p:blipFill>
        <p:spPr>
          <a:xfrm rot="21441177">
            <a:off x="6258050" y="1788892"/>
            <a:ext cx="1839931" cy="191345"/>
          </a:xfrm>
          <a:prstGeom prst="rect">
            <a:avLst/>
          </a:prstGeom>
        </p:spPr>
      </p:pic>
      <p:pic>
        <p:nvPicPr>
          <p:cNvPr id="26" name="Picture 25">
            <a:extLst>
              <a:ext uri="{FF2B5EF4-FFF2-40B4-BE49-F238E27FC236}">
                <a16:creationId xmlns:a16="http://schemas.microsoft.com/office/drawing/2014/main" id="{169EDE87-47F5-11A0-6BD8-E70DFA097EA3}"/>
              </a:ext>
            </a:extLst>
          </p:cNvPr>
          <p:cNvPicPr>
            <a:picLocks noChangeAspect="1"/>
          </p:cNvPicPr>
          <p:nvPr/>
        </p:nvPicPr>
        <p:blipFill>
          <a:blip r:embed="rId3"/>
          <a:stretch>
            <a:fillRect/>
          </a:stretch>
        </p:blipFill>
        <p:spPr>
          <a:xfrm rot="21441177">
            <a:off x="9130917" y="1802473"/>
            <a:ext cx="1839931" cy="191345"/>
          </a:xfrm>
          <a:prstGeom prst="rect">
            <a:avLst/>
          </a:prstGeom>
        </p:spPr>
      </p:pic>
      <p:sp>
        <p:nvSpPr>
          <p:cNvPr id="5" name="TextBox 4">
            <a:extLst>
              <a:ext uri="{FF2B5EF4-FFF2-40B4-BE49-F238E27FC236}">
                <a16:creationId xmlns:a16="http://schemas.microsoft.com/office/drawing/2014/main" id="{C383ACEC-6982-6FA8-C1D0-2925A35E69E8}"/>
              </a:ext>
            </a:extLst>
          </p:cNvPr>
          <p:cNvSpPr txBox="1"/>
          <p:nvPr/>
        </p:nvSpPr>
        <p:spPr>
          <a:xfrm>
            <a:off x="9860571" y="5270394"/>
            <a:ext cx="2331429" cy="1077218"/>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ASIA </a:t>
            </a:r>
          </a:p>
          <a:p>
            <a:pPr marR="0" algn="l" rtl="0"/>
            <a:r>
              <a:rPr lang="en-US" sz="1600" b="1" i="0" u="none" strike="noStrike" baseline="30000" dirty="0">
                <a:latin typeface="Montserrat SemiBold" panose="00000700000000000000" pitchFamily="2" charset="0"/>
              </a:rPr>
              <a:t>AERO AFRICA GROUP </a:t>
            </a:r>
          </a:p>
          <a:p>
            <a:pPr marR="0" algn="l" rtl="0"/>
            <a:r>
              <a:rPr lang="en-US" sz="1600" b="0" i="0" u="none" strike="noStrike" baseline="30000" dirty="0">
                <a:latin typeface="Montserrat" panose="00000500000000000000" pitchFamily="2" charset="0"/>
              </a:rPr>
              <a:t>Air Cargo Solutions Ltd</a:t>
            </a:r>
          </a:p>
          <a:p>
            <a:pPr marR="0" algn="l" rtl="0"/>
            <a:r>
              <a:rPr lang="en-GB" sz="1600" b="0" i="0" u="none" strike="noStrike" baseline="30000" dirty="0">
                <a:latin typeface="Montserrat" panose="00000500000000000000" pitchFamily="2" charset="0"/>
              </a:rPr>
              <a:t>Queens road central 340, </a:t>
            </a:r>
          </a:p>
          <a:p>
            <a:pPr marR="0" algn="l" rtl="0"/>
            <a:r>
              <a:rPr lang="en-GB" sz="1600" b="0" i="0" u="none" strike="noStrike" baseline="30000" dirty="0">
                <a:latin typeface="Montserrat" panose="00000500000000000000" pitchFamily="2" charset="0"/>
              </a:rPr>
              <a:t>20 F RM 2006, </a:t>
            </a:r>
            <a:r>
              <a:rPr lang="en-US" sz="1600" b="0" i="0" u="none" strike="noStrike" baseline="30000" dirty="0">
                <a:latin typeface="Montserrat" panose="00000500000000000000" pitchFamily="2" charset="0"/>
              </a:rPr>
              <a:t>Hong Kong</a:t>
            </a:r>
          </a:p>
          <a:p>
            <a:pPr marR="0" algn="l" rtl="0"/>
            <a:endParaRPr lang="en-US" sz="1600" b="1" i="0" u="none" strike="noStrike" baseline="30000" dirty="0">
              <a:latin typeface="Montserrat SemiBold" panose="00000700000000000000" pitchFamily="2" charset="0"/>
            </a:endParaRPr>
          </a:p>
        </p:txBody>
      </p:sp>
      <p:sp>
        <p:nvSpPr>
          <p:cNvPr id="6" name="TextBox 5">
            <a:extLst>
              <a:ext uri="{FF2B5EF4-FFF2-40B4-BE49-F238E27FC236}">
                <a16:creationId xmlns:a16="http://schemas.microsoft.com/office/drawing/2014/main" id="{D4E3F88A-AABB-8FE9-7FD6-2AB06B8528FE}"/>
              </a:ext>
            </a:extLst>
          </p:cNvPr>
          <p:cNvSpPr txBox="1"/>
          <p:nvPr/>
        </p:nvSpPr>
        <p:spPr>
          <a:xfrm>
            <a:off x="7038910" y="4851181"/>
            <a:ext cx="2582884" cy="276999"/>
          </a:xfrm>
          <a:prstGeom prst="rect">
            <a:avLst/>
          </a:prstGeom>
          <a:noFill/>
        </p:spPr>
        <p:txBody>
          <a:bodyPr wrap="square">
            <a:spAutoFit/>
          </a:bodyPr>
          <a:lstStyle/>
          <a:p>
            <a:pPr marR="0" algn="l" rtl="0"/>
            <a:r>
              <a:rPr lang="en-US" b="1" i="0" u="none" strike="noStrike" baseline="30000" dirty="0">
                <a:latin typeface="Montserrat" panose="00000500000000000000" pitchFamily="2" charset="0"/>
              </a:rPr>
              <a:t>CONTROL TOWERS</a:t>
            </a:r>
            <a:endParaRPr lang="en-US" b="0" i="0" u="none" strike="noStrike" baseline="30000" dirty="0">
              <a:solidFill>
                <a:srgbClr val="000000"/>
              </a:solidFill>
              <a:latin typeface="Montserrat" panose="00000500000000000000" pitchFamily="2" charset="0"/>
            </a:endParaRPr>
          </a:p>
        </p:txBody>
      </p:sp>
      <p:pic>
        <p:nvPicPr>
          <p:cNvPr id="7" name="Graphic 6">
            <a:extLst>
              <a:ext uri="{FF2B5EF4-FFF2-40B4-BE49-F238E27FC236}">
                <a16:creationId xmlns:a16="http://schemas.microsoft.com/office/drawing/2014/main" id="{1E904771-4F7D-2C00-9F91-6E429F04AA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7584" y="2526278"/>
            <a:ext cx="341015" cy="255761"/>
          </a:xfrm>
          <a:prstGeom prst="rect">
            <a:avLst/>
          </a:prstGeom>
        </p:spPr>
      </p:pic>
      <p:pic>
        <p:nvPicPr>
          <p:cNvPr id="8" name="Graphic 7">
            <a:extLst>
              <a:ext uri="{FF2B5EF4-FFF2-40B4-BE49-F238E27FC236}">
                <a16:creationId xmlns:a16="http://schemas.microsoft.com/office/drawing/2014/main" id="{C91062E9-F139-2AE5-9FB6-AB5BE9D2A3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7580" y="3498757"/>
            <a:ext cx="341015" cy="255761"/>
          </a:xfrm>
          <a:prstGeom prst="rect">
            <a:avLst/>
          </a:prstGeom>
        </p:spPr>
      </p:pic>
      <p:pic>
        <p:nvPicPr>
          <p:cNvPr id="9" name="Graphic 8">
            <a:extLst>
              <a:ext uri="{FF2B5EF4-FFF2-40B4-BE49-F238E27FC236}">
                <a16:creationId xmlns:a16="http://schemas.microsoft.com/office/drawing/2014/main" id="{508E5E98-D988-3D66-864A-CFB38743FED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7580" y="4145650"/>
            <a:ext cx="341015" cy="255761"/>
          </a:xfrm>
          <a:prstGeom prst="rect">
            <a:avLst/>
          </a:prstGeom>
        </p:spPr>
      </p:pic>
      <p:pic>
        <p:nvPicPr>
          <p:cNvPr id="11" name="Graphic 10">
            <a:extLst>
              <a:ext uri="{FF2B5EF4-FFF2-40B4-BE49-F238E27FC236}">
                <a16:creationId xmlns:a16="http://schemas.microsoft.com/office/drawing/2014/main" id="{877CD3AA-E14B-7D4C-ED0E-19509A0965D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92686" y="4622874"/>
            <a:ext cx="341015" cy="255762"/>
          </a:xfrm>
          <a:prstGeom prst="rect">
            <a:avLst/>
          </a:prstGeom>
        </p:spPr>
      </p:pic>
      <p:pic>
        <p:nvPicPr>
          <p:cNvPr id="13" name="Graphic 12">
            <a:extLst>
              <a:ext uri="{FF2B5EF4-FFF2-40B4-BE49-F238E27FC236}">
                <a16:creationId xmlns:a16="http://schemas.microsoft.com/office/drawing/2014/main" id="{96A43291-50E7-7C51-7131-689D0F08EC7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78335" y="3568246"/>
            <a:ext cx="341015" cy="255761"/>
          </a:xfrm>
          <a:prstGeom prst="rect">
            <a:avLst/>
          </a:prstGeom>
        </p:spPr>
      </p:pic>
      <p:pic>
        <p:nvPicPr>
          <p:cNvPr id="15" name="Graphic 14">
            <a:extLst>
              <a:ext uri="{FF2B5EF4-FFF2-40B4-BE49-F238E27FC236}">
                <a16:creationId xmlns:a16="http://schemas.microsoft.com/office/drawing/2014/main" id="{BEAF8744-F167-EF2D-0A76-0EF05242368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531595" y="3554370"/>
            <a:ext cx="341016" cy="255762"/>
          </a:xfrm>
          <a:prstGeom prst="rect">
            <a:avLst/>
          </a:prstGeom>
        </p:spPr>
      </p:pic>
      <p:pic>
        <p:nvPicPr>
          <p:cNvPr id="12" name="Graphic 11">
            <a:extLst>
              <a:ext uri="{FF2B5EF4-FFF2-40B4-BE49-F238E27FC236}">
                <a16:creationId xmlns:a16="http://schemas.microsoft.com/office/drawing/2014/main" id="{B00E352A-A438-2695-AEA2-1FC56F63C2D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512335" y="5351041"/>
            <a:ext cx="341015" cy="255761"/>
          </a:xfrm>
          <a:prstGeom prst="rect">
            <a:avLst/>
          </a:prstGeom>
        </p:spPr>
      </p:pic>
      <p:pic>
        <p:nvPicPr>
          <p:cNvPr id="14" name="Graphic 13">
            <a:extLst>
              <a:ext uri="{FF2B5EF4-FFF2-40B4-BE49-F238E27FC236}">
                <a16:creationId xmlns:a16="http://schemas.microsoft.com/office/drawing/2014/main" id="{8C228271-029B-35AF-A347-DB2ACA0DEEE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86631" y="5347327"/>
            <a:ext cx="341015" cy="255761"/>
          </a:xfrm>
          <a:prstGeom prst="rect">
            <a:avLst/>
          </a:prstGeom>
        </p:spPr>
      </p:pic>
      <p:pic>
        <p:nvPicPr>
          <p:cNvPr id="16" name="Graphic 15">
            <a:extLst>
              <a:ext uri="{FF2B5EF4-FFF2-40B4-BE49-F238E27FC236}">
                <a16:creationId xmlns:a16="http://schemas.microsoft.com/office/drawing/2014/main" id="{D7128920-95C6-D245-14DB-9EC6302330EA}"/>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02870" y="2521716"/>
            <a:ext cx="341745" cy="256309"/>
          </a:xfrm>
          <a:prstGeom prst="rect">
            <a:avLst/>
          </a:prstGeom>
        </p:spPr>
      </p:pic>
      <p:pic>
        <p:nvPicPr>
          <p:cNvPr id="20" name="Graphic 19">
            <a:extLst>
              <a:ext uri="{FF2B5EF4-FFF2-40B4-BE49-F238E27FC236}">
                <a16:creationId xmlns:a16="http://schemas.microsoft.com/office/drawing/2014/main" id="{221915C1-7393-4B8D-2966-B0D2D878102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692685" y="5752240"/>
            <a:ext cx="341015" cy="255761"/>
          </a:xfrm>
          <a:prstGeom prst="rect">
            <a:avLst/>
          </a:prstGeom>
        </p:spPr>
      </p:pic>
      <p:pic>
        <p:nvPicPr>
          <p:cNvPr id="29" name="Graphic 28">
            <a:extLst>
              <a:ext uri="{FF2B5EF4-FFF2-40B4-BE49-F238E27FC236}">
                <a16:creationId xmlns:a16="http://schemas.microsoft.com/office/drawing/2014/main" id="{10E80038-C240-FB0F-181E-4B4F277C5A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1433" y="5270394"/>
            <a:ext cx="341015" cy="255761"/>
          </a:xfrm>
          <a:prstGeom prst="rect">
            <a:avLst/>
          </a:prstGeom>
        </p:spPr>
      </p:pic>
      <p:sp>
        <p:nvSpPr>
          <p:cNvPr id="31" name="TextBox 30">
            <a:extLst>
              <a:ext uri="{FF2B5EF4-FFF2-40B4-BE49-F238E27FC236}">
                <a16:creationId xmlns:a16="http://schemas.microsoft.com/office/drawing/2014/main" id="{9558A190-A9EE-65E0-E215-1DB4797AEBBA}"/>
              </a:ext>
            </a:extLst>
          </p:cNvPr>
          <p:cNvSpPr txBox="1"/>
          <p:nvPr/>
        </p:nvSpPr>
        <p:spPr>
          <a:xfrm>
            <a:off x="9682842" y="4889311"/>
            <a:ext cx="2582884" cy="276999"/>
          </a:xfrm>
          <a:prstGeom prst="rect">
            <a:avLst/>
          </a:prstGeom>
          <a:noFill/>
        </p:spPr>
        <p:txBody>
          <a:bodyPr wrap="square">
            <a:spAutoFit/>
          </a:bodyPr>
          <a:lstStyle/>
          <a:p>
            <a:pPr marR="0" algn="l" rtl="0"/>
            <a:r>
              <a:rPr lang="en-US" b="1" i="0" u="none" strike="noStrike" baseline="30000" dirty="0">
                <a:latin typeface="Montserrat" panose="00000500000000000000" pitchFamily="2" charset="0"/>
              </a:rPr>
              <a:t>CORPORATE HQ</a:t>
            </a:r>
            <a:endParaRPr lang="en-US" b="0" i="0" u="none" strike="noStrike" baseline="30000" dirty="0">
              <a:solidFill>
                <a:srgbClr val="000000"/>
              </a:solidFill>
              <a:latin typeface="Montserrat" panose="00000500000000000000" pitchFamily="2" charset="0"/>
            </a:endParaRPr>
          </a:p>
        </p:txBody>
      </p:sp>
      <p:sp>
        <p:nvSpPr>
          <p:cNvPr id="2" name="TextBox 1">
            <a:extLst>
              <a:ext uri="{FF2B5EF4-FFF2-40B4-BE49-F238E27FC236}">
                <a16:creationId xmlns:a16="http://schemas.microsoft.com/office/drawing/2014/main" id="{1E5323C9-971F-EEC6-7B29-939B08708474}"/>
              </a:ext>
            </a:extLst>
          </p:cNvPr>
          <p:cNvSpPr txBox="1"/>
          <p:nvPr/>
        </p:nvSpPr>
        <p:spPr>
          <a:xfrm>
            <a:off x="9881029" y="3549920"/>
            <a:ext cx="2331429" cy="1077218"/>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WEST AFRICA </a:t>
            </a:r>
          </a:p>
          <a:p>
            <a:pPr marR="0" algn="l" rtl="0"/>
            <a:r>
              <a:rPr lang="en-US" sz="1600" b="1" i="0" u="none" strike="noStrike" baseline="30000" dirty="0">
                <a:latin typeface="Montserrat SemiBold" panose="00000700000000000000" pitchFamily="2" charset="0"/>
              </a:rPr>
              <a:t>AERO AFRICA WAF</a:t>
            </a:r>
          </a:p>
          <a:p>
            <a:pPr marR="0" algn="l" rtl="0"/>
            <a:r>
              <a:rPr lang="en-US" sz="1600" b="0" i="0" u="none" strike="noStrike" baseline="30000" dirty="0">
                <a:latin typeface="Montserrat" panose="00000500000000000000" pitchFamily="2" charset="0"/>
              </a:rPr>
              <a:t>Room 212, Swiss Port Building, </a:t>
            </a:r>
          </a:p>
          <a:p>
            <a:pPr marR="0" algn="l" rtl="0"/>
            <a:r>
              <a:rPr lang="en-US" sz="1600" b="0" i="0" u="none" strike="noStrike" baseline="30000" dirty="0" err="1">
                <a:latin typeface="Montserrat" panose="00000500000000000000" pitchFamily="2" charset="0"/>
              </a:rPr>
              <a:t>Aviance</a:t>
            </a:r>
            <a:r>
              <a:rPr lang="en-US" sz="1600" b="0" i="0" u="none" strike="noStrike" baseline="30000" dirty="0">
                <a:latin typeface="Montserrat" panose="00000500000000000000" pitchFamily="2" charset="0"/>
              </a:rPr>
              <a:t> Cargo Village, </a:t>
            </a:r>
          </a:p>
          <a:p>
            <a:pPr marR="0" algn="l" rtl="0"/>
            <a:r>
              <a:rPr lang="en-US" sz="1600" b="0" i="0" u="none" strike="noStrike" baseline="30000" dirty="0">
                <a:latin typeface="Montserrat" panose="00000500000000000000" pitchFamily="2" charset="0"/>
              </a:rPr>
              <a:t>Kotoka International Airport, </a:t>
            </a:r>
          </a:p>
          <a:p>
            <a:pPr marR="0" algn="l" rtl="0"/>
            <a:r>
              <a:rPr lang="en-US" sz="1600" b="0" i="0" u="none" strike="noStrike" baseline="30000" dirty="0">
                <a:latin typeface="Montserrat" panose="00000500000000000000" pitchFamily="2" charset="0"/>
              </a:rPr>
              <a:t>Accra Ghana </a:t>
            </a:r>
          </a:p>
        </p:txBody>
      </p:sp>
      <p:sp>
        <p:nvSpPr>
          <p:cNvPr id="10" name="TextBox 9">
            <a:extLst>
              <a:ext uri="{FF2B5EF4-FFF2-40B4-BE49-F238E27FC236}">
                <a16:creationId xmlns:a16="http://schemas.microsoft.com/office/drawing/2014/main" id="{AEB2B9AA-E8B6-0070-5BE2-58C157BD70A8}"/>
              </a:ext>
            </a:extLst>
          </p:cNvPr>
          <p:cNvSpPr txBox="1"/>
          <p:nvPr/>
        </p:nvSpPr>
        <p:spPr>
          <a:xfrm>
            <a:off x="9851836" y="2546768"/>
            <a:ext cx="2331429" cy="913070"/>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EUROPE </a:t>
            </a:r>
          </a:p>
          <a:p>
            <a:pPr marR="0" algn="l" rtl="0"/>
            <a:r>
              <a:rPr lang="en-US" sz="1600" b="1" i="0" u="none" strike="noStrike" baseline="30000" dirty="0">
                <a:latin typeface="Montserrat SemiBold" panose="00000700000000000000" pitchFamily="2" charset="0"/>
              </a:rPr>
              <a:t>AERO AFRICA EU</a:t>
            </a:r>
          </a:p>
          <a:p>
            <a:pPr marR="0" algn="l" rtl="0"/>
            <a:r>
              <a:rPr lang="en-US" sz="1600" b="0" i="0" u="none" strike="noStrike" baseline="30000" dirty="0" err="1">
                <a:latin typeface="Montserrat" panose="00000500000000000000" pitchFamily="2" charset="0"/>
              </a:rPr>
              <a:t>Laodikis</a:t>
            </a:r>
            <a:r>
              <a:rPr lang="en-US" sz="1600" b="0" i="0" u="none" strike="noStrike" baseline="30000" dirty="0">
                <a:latin typeface="Montserrat" panose="00000500000000000000" pitchFamily="2" charset="0"/>
              </a:rPr>
              <a:t> 41 3F </a:t>
            </a:r>
            <a:r>
              <a:rPr lang="en-US" sz="1600" b="0" i="0" u="none" strike="noStrike" baseline="30000" dirty="0" err="1">
                <a:latin typeface="Montserrat" panose="00000500000000000000" pitchFamily="2" charset="0"/>
              </a:rPr>
              <a:t>Glygada</a:t>
            </a:r>
            <a:endParaRPr lang="en-US" sz="1600" b="0" i="0" u="none" strike="noStrike" baseline="30000" dirty="0">
              <a:latin typeface="Montserrat" panose="00000500000000000000" pitchFamily="2" charset="0"/>
            </a:endParaRPr>
          </a:p>
          <a:p>
            <a:pPr marR="0" algn="l" rtl="0"/>
            <a:r>
              <a:rPr lang="en-US" sz="1600" b="0" i="0" u="none" strike="noStrike" baseline="30000" dirty="0">
                <a:latin typeface="Montserrat" panose="00000500000000000000" pitchFamily="2" charset="0"/>
              </a:rPr>
              <a:t>Athens Greece 16674</a:t>
            </a:r>
          </a:p>
          <a:p>
            <a:pPr marR="0" algn="l" rtl="0"/>
            <a:r>
              <a:rPr lang="en-US" sz="1600" b="0" i="0" u="none" strike="noStrike" baseline="30000" dirty="0">
                <a:latin typeface="Montserrat" panose="00000500000000000000" pitchFamily="2" charset="0"/>
              </a:rPr>
              <a:t>Europe</a:t>
            </a:r>
            <a:endParaRPr lang="en-US" sz="1600" b="1" i="0" u="none" strike="noStrike" baseline="30000" dirty="0">
              <a:latin typeface="Montserrat SemiBold" panose="00000700000000000000" pitchFamily="2" charset="0"/>
            </a:endParaRPr>
          </a:p>
        </p:txBody>
      </p:sp>
      <p:sp>
        <p:nvSpPr>
          <p:cNvPr id="18" name="TextBox 17">
            <a:extLst>
              <a:ext uri="{FF2B5EF4-FFF2-40B4-BE49-F238E27FC236}">
                <a16:creationId xmlns:a16="http://schemas.microsoft.com/office/drawing/2014/main" id="{9B4BB985-BEBA-7ED0-4D68-40943CED59C4}"/>
              </a:ext>
            </a:extLst>
          </p:cNvPr>
          <p:cNvSpPr txBox="1"/>
          <p:nvPr/>
        </p:nvSpPr>
        <p:spPr>
          <a:xfrm>
            <a:off x="7219352" y="3549920"/>
            <a:ext cx="2402442" cy="1077218"/>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EAST AFRICA </a:t>
            </a:r>
          </a:p>
          <a:p>
            <a:pPr marR="0" algn="l" rtl="0"/>
            <a:r>
              <a:rPr lang="en-US" sz="1600" b="1" i="0" u="none" strike="noStrike" baseline="30000" dirty="0">
                <a:latin typeface="Montserrat SemiBold" panose="00000700000000000000" pitchFamily="2" charset="0"/>
              </a:rPr>
              <a:t>AERO AFRICA MASHARIKI </a:t>
            </a:r>
          </a:p>
          <a:p>
            <a:pPr marR="0" algn="l" rtl="0"/>
            <a:r>
              <a:rPr lang="en-US" sz="1600" b="1" i="0" u="none" strike="noStrike" baseline="30000" dirty="0">
                <a:latin typeface="Montserrat SemiBold" panose="00000700000000000000" pitchFamily="2" charset="0"/>
              </a:rPr>
              <a:t>CARGO</a:t>
            </a:r>
            <a:r>
              <a:rPr lang="en-US" sz="1600" b="1" baseline="30000" dirty="0">
                <a:latin typeface="Montserrat SemiBold" panose="00000700000000000000" pitchFamily="2" charset="0"/>
              </a:rPr>
              <a:t> </a:t>
            </a:r>
            <a:r>
              <a:rPr lang="en-US" sz="1600" b="1" i="0" u="none" strike="noStrike" baseline="30000" dirty="0">
                <a:latin typeface="Montserrat SemiBold" panose="00000700000000000000" pitchFamily="2" charset="0"/>
              </a:rPr>
              <a:t>SOLUTIONS LTD.</a:t>
            </a:r>
          </a:p>
          <a:p>
            <a:pPr marR="0" algn="l" rtl="0"/>
            <a:r>
              <a:rPr lang="en-US" sz="1600" b="0" i="0" u="none" strike="noStrike" baseline="30000" dirty="0">
                <a:latin typeface="Montserrat" panose="00000500000000000000" pitchFamily="2" charset="0"/>
              </a:rPr>
              <a:t>Airport Trade Centre</a:t>
            </a:r>
          </a:p>
          <a:p>
            <a:pPr marR="0" algn="l" rtl="0"/>
            <a:r>
              <a:rPr lang="en-US" sz="1600" b="0" i="0" u="none" strike="noStrike" baseline="30000" dirty="0" err="1">
                <a:latin typeface="Montserrat" panose="00000500000000000000" pitchFamily="2" charset="0"/>
              </a:rPr>
              <a:t>J.Kenyatta</a:t>
            </a:r>
            <a:r>
              <a:rPr lang="en-US" sz="1600" b="0" i="0" u="none" strike="noStrike" baseline="30000" dirty="0">
                <a:latin typeface="Montserrat" panose="00000500000000000000" pitchFamily="2" charset="0"/>
              </a:rPr>
              <a:t> International Airport</a:t>
            </a:r>
          </a:p>
          <a:p>
            <a:pPr marR="0" algn="l" rtl="0"/>
            <a:r>
              <a:rPr lang="en-US" sz="1600" b="0" i="0" u="none" strike="noStrike" baseline="30000" dirty="0">
                <a:latin typeface="Montserrat" panose="00000500000000000000" pitchFamily="2" charset="0"/>
              </a:rPr>
              <a:t>Nairobi, Kenya</a:t>
            </a:r>
            <a:endParaRPr lang="en-US" sz="1600" b="1" i="0" u="none" strike="noStrike" baseline="30000" dirty="0">
              <a:latin typeface="Montserrat SemiBold" panose="00000700000000000000" pitchFamily="2" charset="0"/>
            </a:endParaRPr>
          </a:p>
        </p:txBody>
      </p:sp>
      <p:pic>
        <p:nvPicPr>
          <p:cNvPr id="30" name="Graphic 29">
            <a:extLst>
              <a:ext uri="{FF2B5EF4-FFF2-40B4-BE49-F238E27FC236}">
                <a16:creationId xmlns:a16="http://schemas.microsoft.com/office/drawing/2014/main" id="{C5D4A70E-825D-8273-99DB-5033C829B4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2685" y="3464822"/>
            <a:ext cx="341015" cy="255761"/>
          </a:xfrm>
          <a:prstGeom prst="rect">
            <a:avLst/>
          </a:prstGeom>
        </p:spPr>
      </p:pic>
      <p:pic>
        <p:nvPicPr>
          <p:cNvPr id="27" name="Graphic 26">
            <a:extLst>
              <a:ext uri="{FF2B5EF4-FFF2-40B4-BE49-F238E27FC236}">
                <a16:creationId xmlns:a16="http://schemas.microsoft.com/office/drawing/2014/main" id="{7A6E6D99-3A28-80FB-964B-3BF8A1D48A89}"/>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6878333" y="2558321"/>
            <a:ext cx="341015" cy="227201"/>
          </a:xfrm>
          <a:prstGeom prst="rect">
            <a:avLst/>
          </a:prstGeom>
        </p:spPr>
      </p:pic>
      <p:sp>
        <p:nvSpPr>
          <p:cNvPr id="28" name="TextBox 27">
            <a:extLst>
              <a:ext uri="{FF2B5EF4-FFF2-40B4-BE49-F238E27FC236}">
                <a16:creationId xmlns:a16="http://schemas.microsoft.com/office/drawing/2014/main" id="{CB546A3D-51F1-0ED2-7A85-1BD7F94C20BB}"/>
              </a:ext>
            </a:extLst>
          </p:cNvPr>
          <p:cNvSpPr txBox="1"/>
          <p:nvPr/>
        </p:nvSpPr>
        <p:spPr>
          <a:xfrm>
            <a:off x="7219350" y="2525715"/>
            <a:ext cx="2402442" cy="913070"/>
          </a:xfrm>
          <a:prstGeom prst="rect">
            <a:avLst/>
          </a:prstGeom>
          <a:noFill/>
        </p:spPr>
        <p:txBody>
          <a:bodyPr wrap="square">
            <a:spAutoFit/>
          </a:bodyPr>
          <a:lstStyle/>
          <a:p>
            <a:pPr marR="0" algn="l" rtl="0"/>
            <a:r>
              <a:rPr lang="en-US" sz="1600" b="1" i="0" u="none" strike="noStrike" baseline="30000" dirty="0">
                <a:latin typeface="Montserrat SemiBold" panose="00000700000000000000" pitchFamily="2" charset="0"/>
              </a:rPr>
              <a:t>NORTH AFRICA </a:t>
            </a:r>
          </a:p>
          <a:p>
            <a:pPr marR="0" algn="l" rtl="0"/>
            <a:r>
              <a:rPr lang="en-US" sz="1600" b="1" i="0" u="none" strike="noStrike" baseline="30000" dirty="0">
                <a:latin typeface="Montserrat SemiBold" panose="00000700000000000000" pitchFamily="2" charset="0"/>
              </a:rPr>
              <a:t>AERO AFRICA E</a:t>
            </a:r>
            <a:r>
              <a:rPr lang="en-US" sz="1600" b="1" baseline="30000" dirty="0">
                <a:latin typeface="Montserrat SemiBold" panose="00000700000000000000" pitchFamily="2" charset="0"/>
              </a:rPr>
              <a:t>GYPT</a:t>
            </a:r>
            <a:endParaRPr lang="en-US" sz="1600" b="1" i="0" u="none" strike="noStrike" baseline="30000" dirty="0">
              <a:latin typeface="Montserrat SemiBold" panose="00000700000000000000" pitchFamily="2" charset="0"/>
            </a:endParaRPr>
          </a:p>
          <a:p>
            <a:pPr marR="0" algn="l" rtl="0"/>
            <a:r>
              <a:rPr lang="en-GB" sz="1600" b="0" i="0" u="none" strike="noStrike" baseline="30000" dirty="0">
                <a:solidFill>
                  <a:srgbClr val="000000"/>
                </a:solidFill>
                <a:effectLst/>
                <a:latin typeface="Montserrat" pitchFamily="2" charset="77"/>
              </a:rPr>
              <a:t>142 banks Complex, 5th Settlement, New Cairo</a:t>
            </a:r>
          </a:p>
          <a:p>
            <a:pPr marR="0" algn="l" rtl="0"/>
            <a:r>
              <a:rPr lang="en-GB" sz="1600" baseline="30000" dirty="0">
                <a:solidFill>
                  <a:srgbClr val="000000"/>
                </a:solidFill>
                <a:latin typeface="Montserrat" pitchFamily="2" charset="77"/>
              </a:rPr>
              <a:t>Cairo, Egypt</a:t>
            </a:r>
            <a:endParaRPr lang="en-US" sz="1600" b="1" i="0" u="none" strike="noStrike" baseline="30000" dirty="0">
              <a:latin typeface="Montserrat" pitchFamily="2" charset="77"/>
            </a:endParaRPr>
          </a:p>
        </p:txBody>
      </p:sp>
      <p:sp>
        <p:nvSpPr>
          <p:cNvPr id="33" name="TextBox 32">
            <a:extLst>
              <a:ext uri="{FF2B5EF4-FFF2-40B4-BE49-F238E27FC236}">
                <a16:creationId xmlns:a16="http://schemas.microsoft.com/office/drawing/2014/main" id="{DD81A775-A654-8AE0-7BAA-02B290CFEB4A}"/>
              </a:ext>
            </a:extLst>
          </p:cNvPr>
          <p:cNvSpPr txBox="1"/>
          <p:nvPr/>
        </p:nvSpPr>
        <p:spPr>
          <a:xfrm>
            <a:off x="4065813" y="2515930"/>
            <a:ext cx="2369526" cy="913070"/>
          </a:xfrm>
          <a:prstGeom prst="rect">
            <a:avLst/>
          </a:prstGeom>
          <a:noFill/>
        </p:spPr>
        <p:txBody>
          <a:bodyPr wrap="square">
            <a:spAutoFit/>
          </a:bodyPr>
          <a:lstStyle/>
          <a:p>
            <a:r>
              <a:rPr lang="en-US" sz="1600" b="1" i="0" u="none" strike="noStrike" baseline="30000" dirty="0">
                <a:latin typeface="Montserrat SemiBold" panose="00000700000000000000" pitchFamily="2" charset="0"/>
              </a:rPr>
              <a:t>AERO AFRICA INTERNATIONAL (PTY) LTD</a:t>
            </a:r>
            <a:endParaRPr lang="en-GB" sz="1600" baseline="30000" dirty="0">
              <a:solidFill>
                <a:srgbClr val="000000"/>
              </a:solidFill>
              <a:latin typeface="Montserrat" pitchFamily="2" charset="77"/>
            </a:endParaRPr>
          </a:p>
          <a:p>
            <a:r>
              <a:rPr lang="en-GB" sz="1600" baseline="30000" dirty="0">
                <a:solidFill>
                  <a:srgbClr val="000000"/>
                </a:solidFill>
                <a:latin typeface="Montserrat" pitchFamily="2" charset="77"/>
              </a:rPr>
              <a:t>CTX Business Park, Freight Rd, Airport Industria, Cape Town, 7490 South Africa</a:t>
            </a:r>
          </a:p>
        </p:txBody>
      </p:sp>
      <p:pic>
        <p:nvPicPr>
          <p:cNvPr id="34" name="Graphic 33">
            <a:extLst>
              <a:ext uri="{FF2B5EF4-FFF2-40B4-BE49-F238E27FC236}">
                <a16:creationId xmlns:a16="http://schemas.microsoft.com/office/drawing/2014/main" id="{F9EB4869-C440-6294-9EB1-CAE8BBA099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91713" y="2526548"/>
            <a:ext cx="341015" cy="255761"/>
          </a:xfrm>
          <a:prstGeom prst="rect">
            <a:avLst/>
          </a:prstGeom>
        </p:spPr>
      </p:pic>
    </p:spTree>
    <p:extLst>
      <p:ext uri="{BB962C8B-B14F-4D97-AF65-F5344CB8AC3E}">
        <p14:creationId xmlns:p14="http://schemas.microsoft.com/office/powerpoint/2010/main" val="2013303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7835" b="7835"/>
          <a:stretch/>
        </p:blipFill>
        <p:spPr>
          <a:xfrm>
            <a:off x="0" y="0"/>
            <a:ext cx="12193667" cy="6858000"/>
          </a:xfrm>
          <a:solidFill>
            <a:schemeClr val="accent1"/>
          </a:solidFill>
        </p:spPr>
      </p:pic>
      <p:sp>
        <p:nvSpPr>
          <p:cNvPr id="4" name="Rectangle 3"/>
          <p:cNvSpPr/>
          <p:nvPr/>
        </p:nvSpPr>
        <p:spPr>
          <a:xfrm>
            <a:off x="-1667" y="0"/>
            <a:ext cx="12193667" cy="6858000"/>
          </a:xfrm>
          <a:prstGeom prst="rect">
            <a:avLst/>
          </a:prstGeom>
          <a:solidFill>
            <a:srgbClr val="26252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0" name="TextBox 9"/>
          <p:cNvSpPr txBox="1"/>
          <p:nvPr/>
        </p:nvSpPr>
        <p:spPr>
          <a:xfrm>
            <a:off x="7659688" y="4743439"/>
            <a:ext cx="3755073" cy="584775"/>
          </a:xfrm>
          <a:prstGeom prst="rect">
            <a:avLst/>
          </a:prstGeom>
          <a:noFill/>
        </p:spPr>
        <p:txBody>
          <a:bodyPr wrap="square" rtlCol="0">
            <a:spAutoFit/>
          </a:bodyPr>
          <a:lstStyle/>
          <a:p>
            <a:pPr algn="r"/>
            <a:r>
              <a:rPr lang="sr-Latn-RS" sz="1600" b="1" dirty="0">
                <a:solidFill>
                  <a:schemeClr val="bg1"/>
                </a:solidFill>
                <a:latin typeface="Montserrat" panose="02000505000000020004" pitchFamily="2" charset="0"/>
              </a:rPr>
              <a:t>www.</a:t>
            </a:r>
            <a:r>
              <a:rPr lang="en-US" sz="1600" b="1" dirty="0">
                <a:solidFill>
                  <a:schemeClr val="bg1"/>
                </a:solidFill>
                <a:latin typeface="Montserrat" panose="02000505000000020004" pitchFamily="2" charset="0"/>
              </a:rPr>
              <a:t>aero-africa.com</a:t>
            </a:r>
            <a:endParaRPr lang="sr-Latn-RS" sz="1600" b="1" dirty="0">
              <a:solidFill>
                <a:schemeClr val="bg1"/>
              </a:solidFill>
              <a:latin typeface="Montserrat" panose="02000505000000020004" pitchFamily="2" charset="0"/>
              <a:ea typeface="Poppins" charset="0"/>
              <a:cs typeface="Poppins" charset="0"/>
            </a:endParaRPr>
          </a:p>
          <a:p>
            <a:pPr algn="r"/>
            <a:r>
              <a:rPr lang="en-GB" sz="1600" b="1" dirty="0">
                <a:solidFill>
                  <a:schemeClr val="bg1"/>
                </a:solidFill>
                <a:latin typeface="Montserrat Light" panose="00000400000000000000" pitchFamily="2" charset="0"/>
                <a:ea typeface="Poppins" charset="0"/>
                <a:cs typeface="Poppins" charset="0"/>
              </a:rPr>
              <a:t>management</a:t>
            </a:r>
            <a:r>
              <a:rPr lang="sr-Latn-RS" sz="1600" b="1" dirty="0">
                <a:solidFill>
                  <a:schemeClr val="bg1"/>
                </a:solidFill>
                <a:latin typeface="Montserrat Light" panose="00000400000000000000" pitchFamily="2" charset="0"/>
                <a:ea typeface="Poppins" charset="0"/>
                <a:cs typeface="Poppins" charset="0"/>
              </a:rPr>
              <a:t>@aero-africa.com</a:t>
            </a:r>
            <a:endParaRPr lang="en-US" sz="1600" b="1" dirty="0">
              <a:solidFill>
                <a:schemeClr val="bg1"/>
              </a:solidFill>
              <a:latin typeface="Montserrat Light" panose="00000400000000000000" pitchFamily="2" charset="0"/>
              <a:ea typeface="Poppins" charset="0"/>
              <a:cs typeface="Poppins" charset="0"/>
            </a:endParaRPr>
          </a:p>
        </p:txBody>
      </p:sp>
      <p:sp>
        <p:nvSpPr>
          <p:cNvPr id="5" name="TextBox 4">
            <a:extLst>
              <a:ext uri="{FF2B5EF4-FFF2-40B4-BE49-F238E27FC236}">
                <a16:creationId xmlns:a16="http://schemas.microsoft.com/office/drawing/2014/main" id="{89C7692B-5F56-426B-9D26-F615609E42F7}"/>
              </a:ext>
            </a:extLst>
          </p:cNvPr>
          <p:cNvSpPr txBox="1"/>
          <p:nvPr/>
        </p:nvSpPr>
        <p:spPr>
          <a:xfrm>
            <a:off x="7474590" y="2174811"/>
            <a:ext cx="3940171" cy="2123658"/>
          </a:xfrm>
          <a:prstGeom prst="rect">
            <a:avLst/>
          </a:prstGeom>
          <a:noFill/>
        </p:spPr>
        <p:txBody>
          <a:bodyPr wrap="square" rtlCol="0">
            <a:spAutoFit/>
          </a:bodyPr>
          <a:lstStyle/>
          <a:p>
            <a:pPr algn="r"/>
            <a:r>
              <a:rPr lang="en-US" sz="3200" b="1" dirty="0">
                <a:solidFill>
                  <a:schemeClr val="bg1"/>
                </a:solidFill>
                <a:latin typeface="Montserrat" panose="02000505000000020004" pitchFamily="2" charset="0"/>
              </a:rPr>
              <a:t>AERO </a:t>
            </a:r>
            <a:r>
              <a:rPr lang="en-US" sz="3200" dirty="0">
                <a:solidFill>
                  <a:schemeClr val="bg1"/>
                </a:solidFill>
                <a:latin typeface="Montserrat Light" panose="00000400000000000000" pitchFamily="2" charset="0"/>
              </a:rPr>
              <a:t>AFRICA</a:t>
            </a:r>
            <a:r>
              <a:rPr lang="en-US" sz="3200" b="1" dirty="0">
                <a:solidFill>
                  <a:schemeClr val="bg1"/>
                </a:solidFill>
                <a:latin typeface="Montserrat" panose="02000505000000020004" pitchFamily="2" charset="0"/>
              </a:rPr>
              <a:t> </a:t>
            </a:r>
          </a:p>
          <a:p>
            <a:pPr algn="r"/>
            <a:endParaRPr lang="en-US" sz="2000" dirty="0">
              <a:solidFill>
                <a:schemeClr val="bg1"/>
              </a:solidFill>
            </a:endParaRPr>
          </a:p>
          <a:p>
            <a:pPr algn="r"/>
            <a:r>
              <a:rPr lang="en-US" sz="1600" dirty="0">
                <a:solidFill>
                  <a:schemeClr val="bg1"/>
                </a:solidFill>
                <a:latin typeface="Montserrat Light" panose="00000400000000000000" pitchFamily="2" charset="0"/>
              </a:rPr>
              <a:t>is a leading air cargo management group dedicated to providing African logistic solutions and neutral value-added services to the international logistics and aviation community</a:t>
            </a:r>
            <a:r>
              <a:rPr lang="en-US" sz="1600" dirty="0">
                <a:solidFill>
                  <a:schemeClr val="bg1"/>
                </a:solidFill>
                <a:latin typeface="Montserrat Ultra Light" panose="00000300000000000000" pitchFamily="50" charset="0"/>
              </a:rPr>
              <a:t>.       </a:t>
            </a:r>
            <a:endParaRPr lang="en-GB" sz="1600" dirty="0">
              <a:solidFill>
                <a:schemeClr val="bg1"/>
              </a:solidFill>
              <a:latin typeface="Montserrat Ultra Light" panose="00000300000000000000" pitchFamily="50" charset="0"/>
            </a:endParaRPr>
          </a:p>
        </p:txBody>
      </p:sp>
      <p:sp>
        <p:nvSpPr>
          <p:cNvPr id="11" name="Titel 6">
            <a:extLst>
              <a:ext uri="{FF2B5EF4-FFF2-40B4-BE49-F238E27FC236}">
                <a16:creationId xmlns:a16="http://schemas.microsoft.com/office/drawing/2014/main" id="{2C5055E2-F5C2-45BA-A758-FD1E3ABC9282}"/>
              </a:ext>
            </a:extLst>
          </p:cNvPr>
          <p:cNvSpPr txBox="1">
            <a:spLocks/>
          </p:cNvSpPr>
          <p:nvPr/>
        </p:nvSpPr>
        <p:spPr>
          <a:xfrm>
            <a:off x="753760" y="827068"/>
            <a:ext cx="4143233" cy="6535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bg1"/>
                </a:solidFill>
                <a:latin typeface="Montserrat" panose="00000500000000000000" pitchFamily="2" charset="0"/>
              </a:rPr>
              <a:t>Who are we?</a:t>
            </a:r>
          </a:p>
        </p:txBody>
      </p:sp>
      <p:cxnSp>
        <p:nvCxnSpPr>
          <p:cNvPr id="8" name="Straight Connector 7">
            <a:extLst>
              <a:ext uri="{FF2B5EF4-FFF2-40B4-BE49-F238E27FC236}">
                <a16:creationId xmlns:a16="http://schemas.microsoft.com/office/drawing/2014/main" id="{22888059-7AC5-4E99-BD8D-826EA5780B01}"/>
              </a:ext>
            </a:extLst>
          </p:cNvPr>
          <p:cNvCxnSpPr/>
          <p:nvPr/>
        </p:nvCxnSpPr>
        <p:spPr>
          <a:xfrm>
            <a:off x="838200"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3895CC1-B40C-4ED1-1552-6F3AFB6C42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pic>
        <p:nvPicPr>
          <p:cNvPr id="13" name="Grafik 11">
            <a:extLst>
              <a:ext uri="{FF2B5EF4-FFF2-40B4-BE49-F238E27FC236}">
                <a16:creationId xmlns:a16="http://schemas.microsoft.com/office/drawing/2014/main" id="{2B2C7072-6DD3-3AA8-6B17-C35D2F90BDB3}"/>
              </a:ext>
            </a:extLst>
          </p:cNvPr>
          <p:cNvPicPr>
            <a:picLocks noChangeAspect="1"/>
          </p:cNvPicPr>
          <p:nvPr/>
        </p:nvPicPr>
        <p:blipFill>
          <a:blip r:embed="rId5"/>
          <a:stretch>
            <a:fillRect/>
          </a:stretch>
        </p:blipFill>
        <p:spPr>
          <a:xfrm>
            <a:off x="1876848" y="827068"/>
            <a:ext cx="5418161" cy="5626700"/>
          </a:xfrm>
          <a:prstGeom prst="rect">
            <a:avLst/>
          </a:prstGeom>
        </p:spPr>
      </p:pic>
    </p:spTree>
    <p:extLst>
      <p:ext uri="{BB962C8B-B14F-4D97-AF65-F5344CB8AC3E}">
        <p14:creationId xmlns:p14="http://schemas.microsoft.com/office/powerpoint/2010/main" val="23859852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6A9D412F-2DEE-139B-4E89-81257942FF4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8" cy="6858000"/>
          </a:xfrm>
          <a:prstGeom prst="rect">
            <a:avLst/>
          </a:prstGeom>
        </p:spPr>
      </p:pic>
      <p:pic>
        <p:nvPicPr>
          <p:cNvPr id="6" name="Graphic 5">
            <a:extLst>
              <a:ext uri="{FF2B5EF4-FFF2-40B4-BE49-F238E27FC236}">
                <a16:creationId xmlns:a16="http://schemas.microsoft.com/office/drawing/2014/main" id="{28FB6C56-204F-C1BF-E607-E202AE96D2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630" y="586928"/>
            <a:ext cx="2598963" cy="535435"/>
          </a:xfrm>
          <a:prstGeom prst="rect">
            <a:avLst/>
          </a:prstGeom>
        </p:spPr>
      </p:pic>
    </p:spTree>
    <p:extLst>
      <p:ext uri="{BB962C8B-B14F-4D97-AF65-F5344CB8AC3E}">
        <p14:creationId xmlns:p14="http://schemas.microsoft.com/office/powerpoint/2010/main" val="377172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2583D22-444E-3586-F8BC-84AEB88CB4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32879"/>
          </a:xfrm>
          <a:prstGeom prst="rect">
            <a:avLst/>
          </a:prstGeom>
        </p:spPr>
      </p:pic>
      <p:pic>
        <p:nvPicPr>
          <p:cNvPr id="28" name="Picture 27">
            <a:extLst>
              <a:ext uri="{FF2B5EF4-FFF2-40B4-BE49-F238E27FC236}">
                <a16:creationId xmlns:a16="http://schemas.microsoft.com/office/drawing/2014/main" id="{DFCC6293-C4AC-F34F-AE51-5A5A42D8C3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29367"/>
            <a:ext cx="12192000" cy="4728633"/>
          </a:xfrm>
          <a:prstGeom prst="rect">
            <a:avLst/>
          </a:prstGeom>
        </p:spPr>
      </p:pic>
      <p:sp>
        <p:nvSpPr>
          <p:cNvPr id="31" name="TextBox 12">
            <a:extLst>
              <a:ext uri="{FF2B5EF4-FFF2-40B4-BE49-F238E27FC236}">
                <a16:creationId xmlns:a16="http://schemas.microsoft.com/office/drawing/2014/main" id="{8251EE42-58E1-1BFB-0C39-02F548F5E683}"/>
              </a:ext>
            </a:extLst>
          </p:cNvPr>
          <p:cNvSpPr txBox="1"/>
          <p:nvPr/>
        </p:nvSpPr>
        <p:spPr>
          <a:xfrm>
            <a:off x="675010" y="5317213"/>
            <a:ext cx="6777980" cy="587725"/>
          </a:xfrm>
          <a:prstGeom prst="rect">
            <a:avLst/>
          </a:prstGeom>
        </p:spPr>
        <p:txBody>
          <a:bodyPr lIns="0" tIns="0" rIns="0" bIns="0" rtlCol="0" anchor="t">
            <a:spAutoFit/>
          </a:bodyPr>
          <a:lstStyle/>
          <a:p>
            <a:pPr>
              <a:lnSpc>
                <a:spcPts val="5134"/>
              </a:lnSpc>
            </a:pPr>
            <a:r>
              <a:rPr lang="en-US" sz="3067" b="1" dirty="0">
                <a:solidFill>
                  <a:srgbClr val="B62729"/>
                </a:solidFill>
                <a:latin typeface="Montserrat Bold"/>
                <a:ea typeface="Montserrat Bold"/>
                <a:cs typeface="Montserrat Bold"/>
                <a:sym typeface="Montserrat Bold"/>
              </a:rPr>
              <a:t>NORTH AFRICA SPOTLIGHT </a:t>
            </a:r>
          </a:p>
        </p:txBody>
      </p:sp>
      <p:sp>
        <p:nvSpPr>
          <p:cNvPr id="32" name="TextBox 13">
            <a:extLst>
              <a:ext uri="{FF2B5EF4-FFF2-40B4-BE49-F238E27FC236}">
                <a16:creationId xmlns:a16="http://schemas.microsoft.com/office/drawing/2014/main" id="{A504019B-E369-5F59-5AFA-166EEF34FE56}"/>
              </a:ext>
            </a:extLst>
          </p:cNvPr>
          <p:cNvSpPr txBox="1"/>
          <p:nvPr/>
        </p:nvSpPr>
        <p:spPr>
          <a:xfrm>
            <a:off x="691702" y="5941651"/>
            <a:ext cx="4373959" cy="431849"/>
          </a:xfrm>
          <a:prstGeom prst="rect">
            <a:avLst/>
          </a:prstGeom>
        </p:spPr>
        <p:txBody>
          <a:bodyPr lIns="0" tIns="0" rIns="0" bIns="0" rtlCol="0" anchor="t">
            <a:spAutoFit/>
          </a:bodyPr>
          <a:lstStyle/>
          <a:p>
            <a:pPr>
              <a:lnSpc>
                <a:spcPts val="3734"/>
              </a:lnSpc>
            </a:pPr>
            <a:r>
              <a:rPr lang="en-US" sz="2400" dirty="0">
                <a:solidFill>
                  <a:srgbClr val="333333"/>
                </a:solidFill>
                <a:latin typeface="Montserrat"/>
                <a:ea typeface="Montserrat"/>
                <a:cs typeface="Montserrat"/>
                <a:sym typeface="Montserrat"/>
              </a:rPr>
              <a:t>AERO AFRICA MOROCCO</a:t>
            </a:r>
          </a:p>
        </p:txBody>
      </p:sp>
      <p:sp>
        <p:nvSpPr>
          <p:cNvPr id="33" name="Freeform 8">
            <a:extLst>
              <a:ext uri="{FF2B5EF4-FFF2-40B4-BE49-F238E27FC236}">
                <a16:creationId xmlns:a16="http://schemas.microsoft.com/office/drawing/2014/main" id="{C335F6A0-92A6-EEA2-6DE1-5F47B5CD869B}"/>
              </a:ext>
            </a:extLst>
          </p:cNvPr>
          <p:cNvSpPr/>
          <p:nvPr/>
        </p:nvSpPr>
        <p:spPr>
          <a:xfrm>
            <a:off x="8295253" y="5908102"/>
            <a:ext cx="3388990" cy="602218"/>
          </a:xfrm>
          <a:custGeom>
            <a:avLst/>
            <a:gdLst/>
            <a:ahLst/>
            <a:cxnLst/>
            <a:rect l="l" t="t" r="r" b="b"/>
            <a:pathLst>
              <a:path w="5083485" h="903327">
                <a:moveTo>
                  <a:pt x="0" y="0"/>
                </a:moveTo>
                <a:lnTo>
                  <a:pt x="5083485" y="0"/>
                </a:lnTo>
                <a:lnTo>
                  <a:pt x="5083485" y="903328"/>
                </a:lnTo>
                <a:lnTo>
                  <a:pt x="0" y="903328"/>
                </a:lnTo>
                <a:lnTo>
                  <a:pt x="0" y="0"/>
                </a:lnTo>
                <a:close/>
              </a:path>
            </a:pathLst>
          </a:custGeom>
          <a:blipFill>
            <a:blip r:embed="rId5"/>
            <a:stretch>
              <a:fillRect l="-1323" r="-3205"/>
            </a:stretch>
          </a:blipFill>
        </p:spPr>
        <p:txBody>
          <a:bodyPr/>
          <a:lstStyle/>
          <a:p>
            <a:endParaRPr lang="en-MA" sz="1200"/>
          </a:p>
        </p:txBody>
      </p:sp>
      <p:sp>
        <p:nvSpPr>
          <p:cNvPr id="34" name="TextBox 11">
            <a:extLst>
              <a:ext uri="{FF2B5EF4-FFF2-40B4-BE49-F238E27FC236}">
                <a16:creationId xmlns:a16="http://schemas.microsoft.com/office/drawing/2014/main" id="{4F2A0AC0-8F3A-948D-FB21-38039EC813D6}"/>
              </a:ext>
            </a:extLst>
          </p:cNvPr>
          <p:cNvSpPr txBox="1"/>
          <p:nvPr/>
        </p:nvSpPr>
        <p:spPr>
          <a:xfrm>
            <a:off x="8319337" y="5382057"/>
            <a:ext cx="3378760" cy="520976"/>
          </a:xfrm>
          <a:prstGeom prst="rect">
            <a:avLst/>
          </a:prstGeom>
        </p:spPr>
        <p:txBody>
          <a:bodyPr wrap="square" lIns="0" tIns="0" rIns="0" bIns="0" rtlCol="0" anchor="t">
            <a:spAutoFit/>
          </a:bodyPr>
          <a:lstStyle/>
          <a:p>
            <a:pPr algn="ctr">
              <a:lnSpc>
                <a:spcPts val="4414"/>
              </a:lnSpc>
            </a:pPr>
            <a:r>
              <a:rPr lang="en-US" sz="3087" dirty="0">
                <a:solidFill>
                  <a:srgbClr val="333333"/>
                </a:solidFill>
                <a:latin typeface="Montserrat"/>
                <a:ea typeface="Montserrat"/>
                <a:cs typeface="Montserrat"/>
                <a:sym typeface="Montserrat"/>
              </a:rPr>
              <a:t>HOST SPONSOR</a:t>
            </a:r>
          </a:p>
        </p:txBody>
      </p:sp>
      <p:pic>
        <p:nvPicPr>
          <p:cNvPr id="36" name="Picture 35">
            <a:extLst>
              <a:ext uri="{FF2B5EF4-FFF2-40B4-BE49-F238E27FC236}">
                <a16:creationId xmlns:a16="http://schemas.microsoft.com/office/drawing/2014/main" id="{2B3B074B-A5F0-8083-99D2-F006E9A62E4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670800" y="1818200"/>
            <a:ext cx="1480276" cy="42928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A6B486CF-A983-23FC-17D8-12550D2EAA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0372" y="584477"/>
            <a:ext cx="3811257" cy="7879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 name="Graphic 96">
            <a:extLst>
              <a:ext uri="{FF2B5EF4-FFF2-40B4-BE49-F238E27FC236}">
                <a16:creationId xmlns:a16="http://schemas.microsoft.com/office/drawing/2014/main" id="{B1287154-A4B0-FF79-54FC-C3C9EF6805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3191164" y="1926088"/>
            <a:ext cx="2041237" cy="690113"/>
          </a:xfrm>
          <a:prstGeom prst="rect">
            <a:avLst/>
          </a:prstGeom>
        </p:spPr>
      </p:pic>
      <p:pic>
        <p:nvPicPr>
          <p:cNvPr id="96" name="Graphic 95">
            <a:extLst>
              <a:ext uri="{FF2B5EF4-FFF2-40B4-BE49-F238E27FC236}">
                <a16:creationId xmlns:a16="http://schemas.microsoft.com/office/drawing/2014/main" id="{C5500000-66DF-1713-0A8E-88B4DEF472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800" y="1926088"/>
            <a:ext cx="2041237" cy="690113"/>
          </a:xfrm>
          <a:prstGeom prst="rect">
            <a:avLst/>
          </a:prstGeom>
        </p:spPr>
      </p:pic>
      <p:pic>
        <p:nvPicPr>
          <p:cNvPr id="54" name="Picture 53">
            <a:extLst>
              <a:ext uri="{FF2B5EF4-FFF2-40B4-BE49-F238E27FC236}">
                <a16:creationId xmlns:a16="http://schemas.microsoft.com/office/drawing/2014/main" id="{54B656D2-E058-FADF-5991-52E99EA0D93A}"/>
              </a:ext>
            </a:extLst>
          </p:cNvPr>
          <p:cNvPicPr>
            <a:picLocks noChangeAspect="1"/>
          </p:cNvPicPr>
          <p:nvPr/>
        </p:nvPicPr>
        <p:blipFill>
          <a:blip r:embed="rId4">
            <a:extLst>
              <a:ext uri="{28A0092B-C50C-407E-A947-70E740481C1C}">
                <a14:useLocalDpi xmlns:a14="http://schemas.microsoft.com/office/drawing/2010/main" val="0"/>
              </a:ext>
            </a:extLst>
          </a:blip>
          <a:srcRect l="10" r="10"/>
          <a:stretch/>
        </p:blipFill>
        <p:spPr>
          <a:xfrm>
            <a:off x="5994400" y="0"/>
            <a:ext cx="6197600" cy="6858000"/>
          </a:xfrm>
          <a:prstGeom prst="rect">
            <a:avLst/>
          </a:prstGeom>
        </p:spPr>
      </p:pic>
      <p:sp>
        <p:nvSpPr>
          <p:cNvPr id="50" name="TextBox 12">
            <a:extLst>
              <a:ext uri="{FF2B5EF4-FFF2-40B4-BE49-F238E27FC236}">
                <a16:creationId xmlns:a16="http://schemas.microsoft.com/office/drawing/2014/main" id="{21A1B327-6586-6C1C-399E-4F96C507E513}"/>
              </a:ext>
            </a:extLst>
          </p:cNvPr>
          <p:cNvSpPr txBox="1"/>
          <p:nvPr/>
        </p:nvSpPr>
        <p:spPr>
          <a:xfrm>
            <a:off x="508000" y="387928"/>
            <a:ext cx="6777980" cy="587725"/>
          </a:xfrm>
          <a:prstGeom prst="rect">
            <a:avLst/>
          </a:prstGeom>
        </p:spPr>
        <p:txBody>
          <a:bodyPr lIns="0" tIns="0" rIns="0" bIns="0" rtlCol="0" anchor="t">
            <a:spAutoFit/>
          </a:bodyPr>
          <a:lstStyle/>
          <a:p>
            <a:pPr>
              <a:lnSpc>
                <a:spcPts val="5134"/>
              </a:lnSpc>
            </a:pPr>
            <a:r>
              <a:rPr lang="en-US" sz="3067" b="1" dirty="0">
                <a:solidFill>
                  <a:srgbClr val="B62729"/>
                </a:solidFill>
                <a:latin typeface="Montserrat Bold"/>
                <a:ea typeface="Montserrat Bold"/>
                <a:cs typeface="Montserrat Bold"/>
                <a:sym typeface="Montserrat Bold"/>
              </a:rPr>
              <a:t>OVERVIEW</a:t>
            </a:r>
          </a:p>
        </p:txBody>
      </p:sp>
      <p:sp>
        <p:nvSpPr>
          <p:cNvPr id="51" name="TextBox 13">
            <a:extLst>
              <a:ext uri="{FF2B5EF4-FFF2-40B4-BE49-F238E27FC236}">
                <a16:creationId xmlns:a16="http://schemas.microsoft.com/office/drawing/2014/main" id="{7DECC1BC-E6D2-EA9C-147E-9DEA5C00DE3D}"/>
              </a:ext>
            </a:extLst>
          </p:cNvPr>
          <p:cNvSpPr txBox="1"/>
          <p:nvPr/>
        </p:nvSpPr>
        <p:spPr>
          <a:xfrm>
            <a:off x="524692" y="1012366"/>
            <a:ext cx="5469709" cy="431849"/>
          </a:xfrm>
          <a:prstGeom prst="rect">
            <a:avLst/>
          </a:prstGeom>
        </p:spPr>
        <p:txBody>
          <a:bodyPr wrap="square" lIns="0" tIns="0" rIns="0" bIns="0" rtlCol="0" anchor="t">
            <a:spAutoFit/>
          </a:bodyPr>
          <a:lstStyle/>
          <a:p>
            <a:pPr>
              <a:lnSpc>
                <a:spcPts val="3734"/>
              </a:lnSpc>
            </a:pPr>
            <a:r>
              <a:rPr lang="en-US" sz="2400" dirty="0">
                <a:solidFill>
                  <a:srgbClr val="333333"/>
                </a:solidFill>
                <a:latin typeface="Montserrat"/>
                <a:ea typeface="Montserrat"/>
                <a:cs typeface="Montserrat"/>
                <a:sym typeface="Montserrat"/>
              </a:rPr>
              <a:t>MOROCCAN AIR CARGO MARKET</a:t>
            </a:r>
          </a:p>
        </p:txBody>
      </p:sp>
      <p:grpSp>
        <p:nvGrpSpPr>
          <p:cNvPr id="61" name="Group 9">
            <a:extLst>
              <a:ext uri="{FF2B5EF4-FFF2-40B4-BE49-F238E27FC236}">
                <a16:creationId xmlns:a16="http://schemas.microsoft.com/office/drawing/2014/main" id="{0266667F-2E27-0185-3812-681E72D4A121}"/>
              </a:ext>
            </a:extLst>
          </p:cNvPr>
          <p:cNvGrpSpPr/>
          <p:nvPr/>
        </p:nvGrpSpPr>
        <p:grpSpPr>
          <a:xfrm>
            <a:off x="616319" y="2805517"/>
            <a:ext cx="338497" cy="338497"/>
            <a:chOff x="0" y="0"/>
            <a:chExt cx="812800" cy="812800"/>
          </a:xfrm>
        </p:grpSpPr>
        <p:sp>
          <p:nvSpPr>
            <p:cNvPr id="62" name="Freeform 10">
              <a:extLst>
                <a:ext uri="{FF2B5EF4-FFF2-40B4-BE49-F238E27FC236}">
                  <a16:creationId xmlns:a16="http://schemas.microsoft.com/office/drawing/2014/main" id="{67E30E4D-0846-5AC4-2330-CB938DD5A35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9595" r="-90404"/>
              </a:stretch>
            </a:blipFill>
          </p:spPr>
          <p:txBody>
            <a:bodyPr/>
            <a:lstStyle/>
            <a:p>
              <a:endParaRPr lang="en-MA" sz="1200"/>
            </a:p>
          </p:txBody>
        </p:sp>
      </p:grpSp>
      <p:grpSp>
        <p:nvGrpSpPr>
          <p:cNvPr id="63" name="Group 11">
            <a:extLst>
              <a:ext uri="{FF2B5EF4-FFF2-40B4-BE49-F238E27FC236}">
                <a16:creationId xmlns:a16="http://schemas.microsoft.com/office/drawing/2014/main" id="{4E1129C9-0B95-C7EE-A390-4C4F5B43DEA7}"/>
              </a:ext>
            </a:extLst>
          </p:cNvPr>
          <p:cNvGrpSpPr/>
          <p:nvPr/>
        </p:nvGrpSpPr>
        <p:grpSpPr>
          <a:xfrm>
            <a:off x="616319" y="3362461"/>
            <a:ext cx="338497" cy="338497"/>
            <a:chOff x="0" y="0"/>
            <a:chExt cx="812800" cy="812800"/>
          </a:xfrm>
        </p:grpSpPr>
        <p:sp>
          <p:nvSpPr>
            <p:cNvPr id="64" name="Freeform 12">
              <a:extLst>
                <a:ext uri="{FF2B5EF4-FFF2-40B4-BE49-F238E27FC236}">
                  <a16:creationId xmlns:a16="http://schemas.microsoft.com/office/drawing/2014/main" id="{97501820-174B-0E1C-59C5-F23B2F3172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4850" r="-24850"/>
              </a:stretch>
            </a:blipFill>
          </p:spPr>
          <p:txBody>
            <a:bodyPr/>
            <a:lstStyle/>
            <a:p>
              <a:endParaRPr lang="en-MA" sz="1200"/>
            </a:p>
          </p:txBody>
        </p:sp>
      </p:grpSp>
      <p:grpSp>
        <p:nvGrpSpPr>
          <p:cNvPr id="65" name="Group 13">
            <a:extLst>
              <a:ext uri="{FF2B5EF4-FFF2-40B4-BE49-F238E27FC236}">
                <a16:creationId xmlns:a16="http://schemas.microsoft.com/office/drawing/2014/main" id="{71CE0411-9602-CDF7-D8EA-33576BC01BA8}"/>
              </a:ext>
            </a:extLst>
          </p:cNvPr>
          <p:cNvGrpSpPr/>
          <p:nvPr/>
        </p:nvGrpSpPr>
        <p:grpSpPr>
          <a:xfrm>
            <a:off x="616319" y="3916858"/>
            <a:ext cx="338497" cy="338497"/>
            <a:chOff x="0" y="0"/>
            <a:chExt cx="812800" cy="812800"/>
          </a:xfrm>
        </p:grpSpPr>
        <p:sp>
          <p:nvSpPr>
            <p:cNvPr id="66" name="Freeform 14">
              <a:extLst>
                <a:ext uri="{FF2B5EF4-FFF2-40B4-BE49-F238E27FC236}">
                  <a16:creationId xmlns:a16="http://schemas.microsoft.com/office/drawing/2014/main" id="{0492F149-EF90-B1B8-470A-73787FDC21F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45641" r="-109135"/>
              </a:stretch>
            </a:blipFill>
          </p:spPr>
          <p:txBody>
            <a:bodyPr/>
            <a:lstStyle/>
            <a:p>
              <a:endParaRPr lang="en-MA" sz="1200"/>
            </a:p>
          </p:txBody>
        </p:sp>
      </p:grpSp>
      <p:grpSp>
        <p:nvGrpSpPr>
          <p:cNvPr id="67" name="Group 15">
            <a:extLst>
              <a:ext uri="{FF2B5EF4-FFF2-40B4-BE49-F238E27FC236}">
                <a16:creationId xmlns:a16="http://schemas.microsoft.com/office/drawing/2014/main" id="{A758DD10-FD71-7516-3CC7-EA40976F71B2}"/>
              </a:ext>
            </a:extLst>
          </p:cNvPr>
          <p:cNvGrpSpPr/>
          <p:nvPr/>
        </p:nvGrpSpPr>
        <p:grpSpPr>
          <a:xfrm>
            <a:off x="616319" y="4473802"/>
            <a:ext cx="338497" cy="338497"/>
            <a:chOff x="0" y="0"/>
            <a:chExt cx="812800" cy="812800"/>
          </a:xfrm>
        </p:grpSpPr>
        <p:sp>
          <p:nvSpPr>
            <p:cNvPr id="68" name="Freeform 16">
              <a:extLst>
                <a:ext uri="{FF2B5EF4-FFF2-40B4-BE49-F238E27FC236}">
                  <a16:creationId xmlns:a16="http://schemas.microsoft.com/office/drawing/2014/main" id="{2558B740-648E-7166-AE0B-6473E0F0445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r="-49812"/>
              </a:stretch>
            </a:blipFill>
          </p:spPr>
          <p:txBody>
            <a:bodyPr/>
            <a:lstStyle/>
            <a:p>
              <a:endParaRPr lang="en-MA" sz="1200"/>
            </a:p>
          </p:txBody>
        </p:sp>
      </p:grpSp>
      <p:grpSp>
        <p:nvGrpSpPr>
          <p:cNvPr id="69" name="Group 17">
            <a:extLst>
              <a:ext uri="{FF2B5EF4-FFF2-40B4-BE49-F238E27FC236}">
                <a16:creationId xmlns:a16="http://schemas.microsoft.com/office/drawing/2014/main" id="{543D68FC-9BAD-2C7B-2E60-6E0D529CC363}"/>
              </a:ext>
            </a:extLst>
          </p:cNvPr>
          <p:cNvGrpSpPr/>
          <p:nvPr/>
        </p:nvGrpSpPr>
        <p:grpSpPr>
          <a:xfrm>
            <a:off x="616319" y="5028199"/>
            <a:ext cx="338497" cy="338497"/>
            <a:chOff x="0" y="0"/>
            <a:chExt cx="812800" cy="812800"/>
          </a:xfrm>
        </p:grpSpPr>
        <p:sp>
          <p:nvSpPr>
            <p:cNvPr id="70" name="Freeform 18">
              <a:extLst>
                <a:ext uri="{FF2B5EF4-FFF2-40B4-BE49-F238E27FC236}">
                  <a16:creationId xmlns:a16="http://schemas.microsoft.com/office/drawing/2014/main" id="{900DD692-D4CE-26E4-EE80-2938AF9797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19037" r="-70986"/>
              </a:stretch>
            </a:blipFill>
          </p:spPr>
          <p:txBody>
            <a:bodyPr/>
            <a:lstStyle/>
            <a:p>
              <a:endParaRPr lang="en-MA" sz="1200"/>
            </a:p>
          </p:txBody>
        </p:sp>
      </p:grpSp>
      <p:sp>
        <p:nvSpPr>
          <p:cNvPr id="74" name="TextBox 35">
            <a:extLst>
              <a:ext uri="{FF2B5EF4-FFF2-40B4-BE49-F238E27FC236}">
                <a16:creationId xmlns:a16="http://schemas.microsoft.com/office/drawing/2014/main" id="{460E3563-8CAF-B1E1-4DCF-4C31236992AD}"/>
              </a:ext>
            </a:extLst>
          </p:cNvPr>
          <p:cNvSpPr txBox="1"/>
          <p:nvPr/>
        </p:nvSpPr>
        <p:spPr>
          <a:xfrm>
            <a:off x="785567" y="2177900"/>
            <a:ext cx="1514051" cy="202684"/>
          </a:xfrm>
          <a:prstGeom prst="rect">
            <a:avLst/>
          </a:prstGeom>
        </p:spPr>
        <p:txBody>
          <a:bodyPr lIns="0" tIns="0" rIns="0" bIns="0" rtlCol="0" anchor="t">
            <a:spAutoFit/>
          </a:bodyPr>
          <a:lstStyle/>
          <a:p>
            <a:pPr algn="ctr">
              <a:lnSpc>
                <a:spcPts val="1733"/>
              </a:lnSpc>
            </a:pPr>
            <a:r>
              <a:rPr lang="en-US" sz="1238" b="1" dirty="0">
                <a:solidFill>
                  <a:srgbClr val="F8F8F8"/>
                </a:solidFill>
                <a:latin typeface="Montserrat Bold"/>
                <a:ea typeface="Montserrat Bold"/>
                <a:cs typeface="Montserrat Bold"/>
                <a:sym typeface="Montserrat Bold"/>
              </a:rPr>
              <a:t>KEY TRADELANES</a:t>
            </a:r>
          </a:p>
        </p:txBody>
      </p:sp>
      <p:sp>
        <p:nvSpPr>
          <p:cNvPr id="75" name="TextBox 36">
            <a:extLst>
              <a:ext uri="{FF2B5EF4-FFF2-40B4-BE49-F238E27FC236}">
                <a16:creationId xmlns:a16="http://schemas.microsoft.com/office/drawing/2014/main" id="{4170574C-CCA9-3B09-2938-E20B0B5A87F6}"/>
              </a:ext>
            </a:extLst>
          </p:cNvPr>
          <p:cNvSpPr txBox="1"/>
          <p:nvPr/>
        </p:nvSpPr>
        <p:spPr>
          <a:xfrm>
            <a:off x="1092493" y="2850791"/>
            <a:ext cx="1514051" cy="202684"/>
          </a:xfrm>
          <a:prstGeom prst="rect">
            <a:avLst/>
          </a:prstGeom>
        </p:spPr>
        <p:txBody>
          <a:bodyPr lIns="0" tIns="0" rIns="0" bIns="0" rtlCol="0" anchor="t">
            <a:spAutoFit/>
          </a:bodyPr>
          <a:lstStyle/>
          <a:p>
            <a:pPr>
              <a:lnSpc>
                <a:spcPts val="1733"/>
              </a:lnSpc>
            </a:pPr>
            <a:r>
              <a:rPr lang="en-US" sz="1238" b="1" dirty="0">
                <a:solidFill>
                  <a:srgbClr val="333333"/>
                </a:solidFill>
                <a:latin typeface="Montserrat Bold"/>
                <a:ea typeface="Montserrat Bold"/>
                <a:cs typeface="Montserrat Bold"/>
                <a:sym typeface="Montserrat Bold"/>
              </a:rPr>
              <a:t>UAE</a:t>
            </a:r>
          </a:p>
        </p:txBody>
      </p:sp>
      <p:sp>
        <p:nvSpPr>
          <p:cNvPr id="76" name="TextBox 37">
            <a:extLst>
              <a:ext uri="{FF2B5EF4-FFF2-40B4-BE49-F238E27FC236}">
                <a16:creationId xmlns:a16="http://schemas.microsoft.com/office/drawing/2014/main" id="{68B26800-2F68-F715-6F46-B56580503972}"/>
              </a:ext>
            </a:extLst>
          </p:cNvPr>
          <p:cNvSpPr txBox="1"/>
          <p:nvPr/>
        </p:nvSpPr>
        <p:spPr>
          <a:xfrm>
            <a:off x="1092493" y="3412540"/>
            <a:ext cx="1514051" cy="202684"/>
          </a:xfrm>
          <a:prstGeom prst="rect">
            <a:avLst/>
          </a:prstGeom>
        </p:spPr>
        <p:txBody>
          <a:bodyPr lIns="0" tIns="0" rIns="0" bIns="0" rtlCol="0" anchor="t">
            <a:spAutoFit/>
          </a:bodyPr>
          <a:lstStyle/>
          <a:p>
            <a:pPr>
              <a:lnSpc>
                <a:spcPts val="1733"/>
              </a:lnSpc>
            </a:pPr>
            <a:r>
              <a:rPr lang="en-US" sz="1238" b="1">
                <a:solidFill>
                  <a:srgbClr val="333333"/>
                </a:solidFill>
                <a:latin typeface="Montserrat Bold"/>
                <a:ea typeface="Montserrat Bold"/>
                <a:cs typeface="Montserrat Bold"/>
                <a:sym typeface="Montserrat Bold"/>
              </a:rPr>
              <a:t>EU</a:t>
            </a:r>
          </a:p>
        </p:txBody>
      </p:sp>
      <p:sp>
        <p:nvSpPr>
          <p:cNvPr id="77" name="TextBox 38">
            <a:extLst>
              <a:ext uri="{FF2B5EF4-FFF2-40B4-BE49-F238E27FC236}">
                <a16:creationId xmlns:a16="http://schemas.microsoft.com/office/drawing/2014/main" id="{FB937509-BF00-EB9B-3C58-C182CCD105B8}"/>
              </a:ext>
            </a:extLst>
          </p:cNvPr>
          <p:cNvSpPr txBox="1"/>
          <p:nvPr/>
        </p:nvSpPr>
        <p:spPr>
          <a:xfrm>
            <a:off x="1092493" y="3962132"/>
            <a:ext cx="1514051" cy="202684"/>
          </a:xfrm>
          <a:prstGeom prst="rect">
            <a:avLst/>
          </a:prstGeom>
        </p:spPr>
        <p:txBody>
          <a:bodyPr lIns="0" tIns="0" rIns="0" bIns="0" rtlCol="0" anchor="t">
            <a:spAutoFit/>
          </a:bodyPr>
          <a:lstStyle/>
          <a:p>
            <a:pPr>
              <a:lnSpc>
                <a:spcPts val="1733"/>
              </a:lnSpc>
            </a:pPr>
            <a:r>
              <a:rPr lang="en-US" sz="1238" b="1">
                <a:solidFill>
                  <a:srgbClr val="333333"/>
                </a:solidFill>
                <a:latin typeface="Montserrat Bold"/>
                <a:ea typeface="Montserrat Bold"/>
                <a:cs typeface="Montserrat Bold"/>
                <a:sym typeface="Montserrat Bold"/>
              </a:rPr>
              <a:t>QATAR</a:t>
            </a:r>
          </a:p>
        </p:txBody>
      </p:sp>
      <p:sp>
        <p:nvSpPr>
          <p:cNvPr id="78" name="TextBox 39">
            <a:extLst>
              <a:ext uri="{FF2B5EF4-FFF2-40B4-BE49-F238E27FC236}">
                <a16:creationId xmlns:a16="http://schemas.microsoft.com/office/drawing/2014/main" id="{B89F374F-6355-D5D2-4164-36A07FF9E3FF}"/>
              </a:ext>
            </a:extLst>
          </p:cNvPr>
          <p:cNvSpPr txBox="1"/>
          <p:nvPr/>
        </p:nvSpPr>
        <p:spPr>
          <a:xfrm>
            <a:off x="1092493" y="4519075"/>
            <a:ext cx="1514051" cy="202684"/>
          </a:xfrm>
          <a:prstGeom prst="rect">
            <a:avLst/>
          </a:prstGeom>
        </p:spPr>
        <p:txBody>
          <a:bodyPr lIns="0" tIns="0" rIns="0" bIns="0" rtlCol="0" anchor="t">
            <a:spAutoFit/>
          </a:bodyPr>
          <a:lstStyle/>
          <a:p>
            <a:pPr>
              <a:lnSpc>
                <a:spcPts val="1733"/>
              </a:lnSpc>
            </a:pPr>
            <a:r>
              <a:rPr lang="en-US" sz="1238" b="1">
                <a:solidFill>
                  <a:srgbClr val="333333"/>
                </a:solidFill>
                <a:latin typeface="Montserrat Bold"/>
                <a:ea typeface="Montserrat Bold"/>
                <a:cs typeface="Montserrat Bold"/>
                <a:sym typeface="Montserrat Bold"/>
              </a:rPr>
              <a:t>CHINA &amp; HK</a:t>
            </a:r>
          </a:p>
        </p:txBody>
      </p:sp>
      <p:sp>
        <p:nvSpPr>
          <p:cNvPr id="79" name="TextBox 40">
            <a:extLst>
              <a:ext uri="{FF2B5EF4-FFF2-40B4-BE49-F238E27FC236}">
                <a16:creationId xmlns:a16="http://schemas.microsoft.com/office/drawing/2014/main" id="{B610589F-7964-1A65-D73B-D525277918C1}"/>
              </a:ext>
            </a:extLst>
          </p:cNvPr>
          <p:cNvSpPr txBox="1"/>
          <p:nvPr/>
        </p:nvSpPr>
        <p:spPr>
          <a:xfrm>
            <a:off x="1092493" y="5066299"/>
            <a:ext cx="1514051" cy="202684"/>
          </a:xfrm>
          <a:prstGeom prst="rect">
            <a:avLst/>
          </a:prstGeom>
        </p:spPr>
        <p:txBody>
          <a:bodyPr lIns="0" tIns="0" rIns="0" bIns="0" rtlCol="0" anchor="t">
            <a:spAutoFit/>
          </a:bodyPr>
          <a:lstStyle/>
          <a:p>
            <a:pPr>
              <a:lnSpc>
                <a:spcPts val="1733"/>
              </a:lnSpc>
            </a:pPr>
            <a:r>
              <a:rPr lang="en-US" sz="1238" b="1">
                <a:solidFill>
                  <a:srgbClr val="333333"/>
                </a:solidFill>
                <a:latin typeface="Montserrat Bold"/>
                <a:ea typeface="Montserrat Bold"/>
                <a:cs typeface="Montserrat Bold"/>
                <a:sym typeface="Montserrat Bold"/>
              </a:rPr>
              <a:t>USA</a:t>
            </a:r>
          </a:p>
        </p:txBody>
      </p:sp>
      <p:sp>
        <p:nvSpPr>
          <p:cNvPr id="86" name="Freeform 29">
            <a:extLst>
              <a:ext uri="{FF2B5EF4-FFF2-40B4-BE49-F238E27FC236}">
                <a16:creationId xmlns:a16="http://schemas.microsoft.com/office/drawing/2014/main" id="{5AE3C797-D909-B8CC-CAD3-51A04D4C6CBC}"/>
              </a:ext>
            </a:extLst>
          </p:cNvPr>
          <p:cNvSpPr/>
          <p:nvPr/>
        </p:nvSpPr>
        <p:spPr>
          <a:xfrm>
            <a:off x="3205867" y="2789187"/>
            <a:ext cx="396467" cy="354827"/>
          </a:xfrm>
          <a:custGeom>
            <a:avLst/>
            <a:gdLst/>
            <a:ahLst/>
            <a:cxnLst/>
            <a:rect l="l" t="t" r="r" b="b"/>
            <a:pathLst>
              <a:path w="594701" h="532240">
                <a:moveTo>
                  <a:pt x="0" y="0"/>
                </a:moveTo>
                <a:lnTo>
                  <a:pt x="594701" y="0"/>
                </a:lnTo>
                <a:lnTo>
                  <a:pt x="594701" y="532240"/>
                </a:lnTo>
                <a:lnTo>
                  <a:pt x="0" y="532240"/>
                </a:lnTo>
                <a:lnTo>
                  <a:pt x="0" y="0"/>
                </a:lnTo>
                <a:close/>
              </a:path>
            </a:pathLst>
          </a:custGeom>
          <a:blipFill>
            <a:blip r:embed="rId10"/>
            <a:stretch>
              <a:fillRect l="-40458" t="-15392" r="-238927" b="-259960"/>
            </a:stretch>
          </a:blipFill>
        </p:spPr>
        <p:txBody>
          <a:bodyPr/>
          <a:lstStyle/>
          <a:p>
            <a:endParaRPr lang="en-MA" sz="1200"/>
          </a:p>
        </p:txBody>
      </p:sp>
      <p:sp>
        <p:nvSpPr>
          <p:cNvPr id="87" name="Freeform 30">
            <a:extLst>
              <a:ext uri="{FF2B5EF4-FFF2-40B4-BE49-F238E27FC236}">
                <a16:creationId xmlns:a16="http://schemas.microsoft.com/office/drawing/2014/main" id="{AF4FB475-7888-41B0-7111-5D52E1D57939}"/>
              </a:ext>
            </a:extLst>
          </p:cNvPr>
          <p:cNvSpPr/>
          <p:nvPr/>
        </p:nvSpPr>
        <p:spPr>
          <a:xfrm>
            <a:off x="3220620" y="3510787"/>
            <a:ext cx="454558" cy="380343"/>
          </a:xfrm>
          <a:custGeom>
            <a:avLst/>
            <a:gdLst/>
            <a:ahLst/>
            <a:cxnLst/>
            <a:rect l="l" t="t" r="r" b="b"/>
            <a:pathLst>
              <a:path w="681837" h="570515">
                <a:moveTo>
                  <a:pt x="0" y="0"/>
                </a:moveTo>
                <a:lnTo>
                  <a:pt x="681837" y="0"/>
                </a:lnTo>
                <a:lnTo>
                  <a:pt x="681837" y="570515"/>
                </a:lnTo>
                <a:lnTo>
                  <a:pt x="0" y="570515"/>
                </a:lnTo>
                <a:lnTo>
                  <a:pt x="0" y="0"/>
                </a:lnTo>
                <a:close/>
              </a:path>
            </a:pathLst>
          </a:custGeom>
          <a:blipFill>
            <a:blip r:embed="rId11"/>
            <a:stretch>
              <a:fillRect l="-230804" t="-18018" r="-37209" b="-271425"/>
            </a:stretch>
          </a:blipFill>
        </p:spPr>
        <p:txBody>
          <a:bodyPr/>
          <a:lstStyle/>
          <a:p>
            <a:endParaRPr lang="en-MA" sz="1200"/>
          </a:p>
        </p:txBody>
      </p:sp>
      <p:sp>
        <p:nvSpPr>
          <p:cNvPr id="88" name="Freeform 31">
            <a:extLst>
              <a:ext uri="{FF2B5EF4-FFF2-40B4-BE49-F238E27FC236}">
                <a16:creationId xmlns:a16="http://schemas.microsoft.com/office/drawing/2014/main" id="{560143E4-85B2-952A-8736-38EA891880DB}"/>
              </a:ext>
            </a:extLst>
          </p:cNvPr>
          <p:cNvSpPr/>
          <p:nvPr/>
        </p:nvSpPr>
        <p:spPr>
          <a:xfrm>
            <a:off x="3178653" y="4190735"/>
            <a:ext cx="541024" cy="411355"/>
          </a:xfrm>
          <a:custGeom>
            <a:avLst/>
            <a:gdLst/>
            <a:ahLst/>
            <a:cxnLst/>
            <a:rect l="l" t="t" r="r" b="b"/>
            <a:pathLst>
              <a:path w="811536" h="617033">
                <a:moveTo>
                  <a:pt x="0" y="0"/>
                </a:moveTo>
                <a:lnTo>
                  <a:pt x="811536" y="0"/>
                </a:lnTo>
                <a:lnTo>
                  <a:pt x="811536" y="617032"/>
                </a:lnTo>
                <a:lnTo>
                  <a:pt x="0" y="617032"/>
                </a:lnTo>
                <a:lnTo>
                  <a:pt x="0" y="0"/>
                </a:lnTo>
                <a:close/>
              </a:path>
            </a:pathLst>
          </a:custGeom>
          <a:blipFill>
            <a:blip r:embed="rId11"/>
            <a:stretch>
              <a:fillRect l="-27952" t="-220787" r="-200938" b="-62229"/>
            </a:stretch>
          </a:blipFill>
        </p:spPr>
        <p:txBody>
          <a:bodyPr/>
          <a:lstStyle/>
          <a:p>
            <a:endParaRPr lang="en-MA" sz="1200"/>
          </a:p>
        </p:txBody>
      </p:sp>
      <p:sp>
        <p:nvSpPr>
          <p:cNvPr id="89" name="Freeform 32">
            <a:extLst>
              <a:ext uri="{FF2B5EF4-FFF2-40B4-BE49-F238E27FC236}">
                <a16:creationId xmlns:a16="http://schemas.microsoft.com/office/drawing/2014/main" id="{26822D31-8107-81FD-E7B5-760623A5811B}"/>
              </a:ext>
            </a:extLst>
          </p:cNvPr>
          <p:cNvSpPr/>
          <p:nvPr/>
        </p:nvSpPr>
        <p:spPr>
          <a:xfrm>
            <a:off x="3168961" y="4901695"/>
            <a:ext cx="470279" cy="380803"/>
          </a:xfrm>
          <a:custGeom>
            <a:avLst/>
            <a:gdLst/>
            <a:ahLst/>
            <a:cxnLst/>
            <a:rect l="l" t="t" r="r" b="b"/>
            <a:pathLst>
              <a:path w="705418" h="571205">
                <a:moveTo>
                  <a:pt x="0" y="0"/>
                </a:moveTo>
                <a:lnTo>
                  <a:pt x="705417" y="0"/>
                </a:lnTo>
                <a:lnTo>
                  <a:pt x="705417" y="571206"/>
                </a:lnTo>
                <a:lnTo>
                  <a:pt x="0" y="571206"/>
                </a:lnTo>
                <a:lnTo>
                  <a:pt x="0" y="0"/>
                </a:lnTo>
                <a:close/>
              </a:path>
            </a:pathLst>
          </a:custGeom>
          <a:blipFill>
            <a:blip r:embed="rId11"/>
            <a:stretch>
              <a:fillRect l="-211975" t="-214857" r="-26807" b="-55603"/>
            </a:stretch>
          </a:blipFill>
        </p:spPr>
        <p:txBody>
          <a:bodyPr/>
          <a:lstStyle/>
          <a:p>
            <a:endParaRPr lang="en-MA" sz="1200"/>
          </a:p>
        </p:txBody>
      </p:sp>
      <p:sp>
        <p:nvSpPr>
          <p:cNvPr id="90" name="TextBox 41">
            <a:extLst>
              <a:ext uri="{FF2B5EF4-FFF2-40B4-BE49-F238E27FC236}">
                <a16:creationId xmlns:a16="http://schemas.microsoft.com/office/drawing/2014/main" id="{07431797-43E4-BD17-35BC-2C1765320A4D}"/>
              </a:ext>
            </a:extLst>
          </p:cNvPr>
          <p:cNvSpPr txBox="1"/>
          <p:nvPr/>
        </p:nvSpPr>
        <p:spPr>
          <a:xfrm>
            <a:off x="3305856" y="2177900"/>
            <a:ext cx="1773433" cy="202684"/>
          </a:xfrm>
          <a:prstGeom prst="rect">
            <a:avLst/>
          </a:prstGeom>
        </p:spPr>
        <p:txBody>
          <a:bodyPr lIns="0" tIns="0" rIns="0" bIns="0" rtlCol="0" anchor="t">
            <a:spAutoFit/>
          </a:bodyPr>
          <a:lstStyle/>
          <a:p>
            <a:pPr algn="ctr">
              <a:lnSpc>
                <a:spcPts val="1733"/>
              </a:lnSpc>
            </a:pPr>
            <a:r>
              <a:rPr lang="en-US" sz="1238" b="1" dirty="0">
                <a:solidFill>
                  <a:srgbClr val="F8F8F8"/>
                </a:solidFill>
                <a:latin typeface="Montserrat Bold"/>
                <a:ea typeface="Montserrat Bold"/>
                <a:cs typeface="Montserrat Bold"/>
                <a:sym typeface="Montserrat Bold"/>
              </a:rPr>
              <a:t>MAIN INDUSTRIES</a:t>
            </a:r>
          </a:p>
        </p:txBody>
      </p:sp>
      <p:sp>
        <p:nvSpPr>
          <p:cNvPr id="91" name="TextBox 42">
            <a:extLst>
              <a:ext uri="{FF2B5EF4-FFF2-40B4-BE49-F238E27FC236}">
                <a16:creationId xmlns:a16="http://schemas.microsoft.com/office/drawing/2014/main" id="{F797B16A-5814-920E-585F-254320AD9C11}"/>
              </a:ext>
            </a:extLst>
          </p:cNvPr>
          <p:cNvSpPr txBox="1"/>
          <p:nvPr/>
        </p:nvSpPr>
        <p:spPr>
          <a:xfrm>
            <a:off x="3762193" y="2888848"/>
            <a:ext cx="1695099" cy="202684"/>
          </a:xfrm>
          <a:prstGeom prst="rect">
            <a:avLst/>
          </a:prstGeom>
        </p:spPr>
        <p:txBody>
          <a:bodyPr wrap="square" lIns="0" tIns="0" rIns="0" bIns="0" rtlCol="0" anchor="t">
            <a:spAutoFit/>
          </a:bodyPr>
          <a:lstStyle/>
          <a:p>
            <a:pPr>
              <a:lnSpc>
                <a:spcPts val="1733"/>
              </a:lnSpc>
            </a:pPr>
            <a:r>
              <a:rPr lang="en-US" sz="1238" b="1" dirty="0">
                <a:solidFill>
                  <a:srgbClr val="333333"/>
                </a:solidFill>
                <a:latin typeface="Montserrat Bold"/>
                <a:ea typeface="Montserrat Bold"/>
                <a:cs typeface="Montserrat Bold"/>
                <a:sym typeface="Montserrat Bold"/>
              </a:rPr>
              <a:t>FRESH PRODUCES</a:t>
            </a:r>
          </a:p>
        </p:txBody>
      </p:sp>
      <p:sp>
        <p:nvSpPr>
          <p:cNvPr id="92" name="TextBox 43">
            <a:extLst>
              <a:ext uri="{FF2B5EF4-FFF2-40B4-BE49-F238E27FC236}">
                <a16:creationId xmlns:a16="http://schemas.microsoft.com/office/drawing/2014/main" id="{6329FC2B-5ED3-D46C-391B-129E1DD3383D}"/>
              </a:ext>
            </a:extLst>
          </p:cNvPr>
          <p:cNvSpPr txBox="1"/>
          <p:nvPr/>
        </p:nvSpPr>
        <p:spPr>
          <a:xfrm>
            <a:off x="3770937" y="3584614"/>
            <a:ext cx="1514051" cy="202684"/>
          </a:xfrm>
          <a:prstGeom prst="rect">
            <a:avLst/>
          </a:prstGeom>
        </p:spPr>
        <p:txBody>
          <a:bodyPr lIns="0" tIns="0" rIns="0" bIns="0" rtlCol="0" anchor="t">
            <a:spAutoFit/>
          </a:bodyPr>
          <a:lstStyle/>
          <a:p>
            <a:pPr>
              <a:lnSpc>
                <a:spcPts val="1733"/>
              </a:lnSpc>
            </a:pPr>
            <a:r>
              <a:rPr lang="en-US" sz="1238" b="1" dirty="0">
                <a:solidFill>
                  <a:srgbClr val="333333"/>
                </a:solidFill>
                <a:latin typeface="Montserrat Bold"/>
                <a:ea typeface="Montserrat Bold"/>
                <a:cs typeface="Montserrat Bold"/>
                <a:sym typeface="Montserrat Bold"/>
              </a:rPr>
              <a:t>AUTOMOTIVE</a:t>
            </a:r>
          </a:p>
        </p:txBody>
      </p:sp>
      <p:sp>
        <p:nvSpPr>
          <p:cNvPr id="93" name="TextBox 44">
            <a:extLst>
              <a:ext uri="{FF2B5EF4-FFF2-40B4-BE49-F238E27FC236}">
                <a16:creationId xmlns:a16="http://schemas.microsoft.com/office/drawing/2014/main" id="{B56270E0-2C89-CA06-F70B-4EAEC521A54A}"/>
              </a:ext>
            </a:extLst>
          </p:cNvPr>
          <p:cNvSpPr txBox="1"/>
          <p:nvPr/>
        </p:nvSpPr>
        <p:spPr>
          <a:xfrm>
            <a:off x="3770937" y="4310321"/>
            <a:ext cx="1514051" cy="202684"/>
          </a:xfrm>
          <a:prstGeom prst="rect">
            <a:avLst/>
          </a:prstGeom>
        </p:spPr>
        <p:txBody>
          <a:bodyPr lIns="0" tIns="0" rIns="0" bIns="0" rtlCol="0" anchor="t">
            <a:spAutoFit/>
          </a:bodyPr>
          <a:lstStyle/>
          <a:p>
            <a:pPr>
              <a:lnSpc>
                <a:spcPts val="1733"/>
              </a:lnSpc>
            </a:pPr>
            <a:r>
              <a:rPr lang="en-US" sz="1238" b="1" dirty="0">
                <a:solidFill>
                  <a:srgbClr val="333333"/>
                </a:solidFill>
                <a:latin typeface="Montserrat Bold"/>
                <a:ea typeface="Montserrat Bold"/>
                <a:cs typeface="Montserrat Bold"/>
                <a:sym typeface="Montserrat Bold"/>
              </a:rPr>
              <a:t>AEROSPACE</a:t>
            </a:r>
          </a:p>
        </p:txBody>
      </p:sp>
      <p:sp>
        <p:nvSpPr>
          <p:cNvPr id="94" name="TextBox 45">
            <a:extLst>
              <a:ext uri="{FF2B5EF4-FFF2-40B4-BE49-F238E27FC236}">
                <a16:creationId xmlns:a16="http://schemas.microsoft.com/office/drawing/2014/main" id="{AFA019E4-2277-4FDC-BDC0-3298562F53D6}"/>
              </a:ext>
            </a:extLst>
          </p:cNvPr>
          <p:cNvSpPr txBox="1"/>
          <p:nvPr/>
        </p:nvSpPr>
        <p:spPr>
          <a:xfrm>
            <a:off x="3770937" y="5000645"/>
            <a:ext cx="1514051" cy="202684"/>
          </a:xfrm>
          <a:prstGeom prst="rect">
            <a:avLst/>
          </a:prstGeom>
        </p:spPr>
        <p:txBody>
          <a:bodyPr lIns="0" tIns="0" rIns="0" bIns="0" rtlCol="0" anchor="t">
            <a:spAutoFit/>
          </a:bodyPr>
          <a:lstStyle/>
          <a:p>
            <a:pPr>
              <a:lnSpc>
                <a:spcPts val="1733"/>
              </a:lnSpc>
            </a:pPr>
            <a:r>
              <a:rPr lang="en-US" sz="1238" b="1">
                <a:solidFill>
                  <a:srgbClr val="333333"/>
                </a:solidFill>
                <a:latin typeface="Montserrat Bold"/>
                <a:ea typeface="Montserrat Bold"/>
                <a:cs typeface="Montserrat Bold"/>
                <a:sym typeface="Montserrat Bold"/>
              </a:rPr>
              <a:t>MACHINARY</a:t>
            </a:r>
          </a:p>
        </p:txBody>
      </p:sp>
      <p:sp>
        <p:nvSpPr>
          <p:cNvPr id="56" name="TextBox 46">
            <a:extLst>
              <a:ext uri="{FF2B5EF4-FFF2-40B4-BE49-F238E27FC236}">
                <a16:creationId xmlns:a16="http://schemas.microsoft.com/office/drawing/2014/main" id="{3EBD08E0-89FB-A07D-3136-EE2D56D3F7C1}"/>
              </a:ext>
            </a:extLst>
          </p:cNvPr>
          <p:cNvSpPr txBox="1"/>
          <p:nvPr/>
        </p:nvSpPr>
        <p:spPr>
          <a:xfrm>
            <a:off x="6858000" y="3588273"/>
            <a:ext cx="3132044" cy="440377"/>
          </a:xfrm>
          <a:prstGeom prst="rect">
            <a:avLst/>
          </a:prstGeom>
        </p:spPr>
        <p:txBody>
          <a:bodyPr lIns="0" tIns="0" rIns="0" bIns="0" rtlCol="0" anchor="t">
            <a:spAutoFit/>
          </a:bodyPr>
          <a:lstStyle/>
          <a:p>
            <a:pPr algn="ctr">
              <a:lnSpc>
                <a:spcPts val="3734"/>
              </a:lnSpc>
            </a:pPr>
            <a:r>
              <a:rPr lang="en-US" sz="2667" b="1" dirty="0">
                <a:solidFill>
                  <a:srgbClr val="B62729"/>
                </a:solidFill>
                <a:latin typeface="Montserrat Bold"/>
                <a:ea typeface="Montserrat Bold"/>
                <a:cs typeface="Montserrat Bold"/>
                <a:sym typeface="Montserrat Bold"/>
              </a:rPr>
              <a:t>+30% GROWTH</a:t>
            </a:r>
          </a:p>
        </p:txBody>
      </p:sp>
      <p:sp>
        <p:nvSpPr>
          <p:cNvPr id="57" name="TextBox 47">
            <a:extLst>
              <a:ext uri="{FF2B5EF4-FFF2-40B4-BE49-F238E27FC236}">
                <a16:creationId xmlns:a16="http://schemas.microsoft.com/office/drawing/2014/main" id="{E7E55A7E-ED9B-E26E-F71F-29DE120645B6}"/>
              </a:ext>
            </a:extLst>
          </p:cNvPr>
          <p:cNvSpPr txBox="1"/>
          <p:nvPr/>
        </p:nvSpPr>
        <p:spPr>
          <a:xfrm>
            <a:off x="7060845" y="4014844"/>
            <a:ext cx="2799891" cy="262251"/>
          </a:xfrm>
          <a:prstGeom prst="rect">
            <a:avLst/>
          </a:prstGeom>
        </p:spPr>
        <p:txBody>
          <a:bodyPr lIns="0" tIns="0" rIns="0" bIns="0" rtlCol="0" anchor="t">
            <a:spAutoFit/>
          </a:bodyPr>
          <a:lstStyle/>
          <a:p>
            <a:pPr algn="ctr">
              <a:lnSpc>
                <a:spcPts val="2239"/>
              </a:lnSpc>
              <a:spcBef>
                <a:spcPct val="0"/>
              </a:spcBef>
            </a:pPr>
            <a:r>
              <a:rPr lang="en-US" sz="1599" b="1" dirty="0">
                <a:solidFill>
                  <a:srgbClr val="B62729"/>
                </a:solidFill>
                <a:latin typeface="Montserrat"/>
                <a:ea typeface="Montserrat"/>
                <a:cs typeface="Montserrat"/>
                <a:sym typeface="Montserrat"/>
              </a:rPr>
              <a:t>BETWEEN 2022 AND 2025</a:t>
            </a:r>
          </a:p>
        </p:txBody>
      </p:sp>
      <p:sp>
        <p:nvSpPr>
          <p:cNvPr id="2" name="Freeform 1">
            <a:extLst>
              <a:ext uri="{FF2B5EF4-FFF2-40B4-BE49-F238E27FC236}">
                <a16:creationId xmlns:a16="http://schemas.microsoft.com/office/drawing/2014/main" id="{2FE8D9E2-38B9-2737-4CD2-8AF0A68CC884}"/>
              </a:ext>
            </a:extLst>
          </p:cNvPr>
          <p:cNvSpPr/>
          <p:nvPr/>
        </p:nvSpPr>
        <p:spPr>
          <a:xfrm>
            <a:off x="9148233" y="5156200"/>
            <a:ext cx="503767" cy="57149"/>
          </a:xfrm>
          <a:custGeom>
            <a:avLst/>
            <a:gdLst>
              <a:gd name="connsiteX0" fmla="*/ 31750 w 739775"/>
              <a:gd name="connsiteY0" fmla="*/ 28575 h 88900"/>
              <a:gd name="connsiteX1" fmla="*/ 0 w 739775"/>
              <a:gd name="connsiteY1" fmla="*/ 73025 h 88900"/>
              <a:gd name="connsiteX2" fmla="*/ 739775 w 739775"/>
              <a:gd name="connsiteY2" fmla="*/ 88900 h 88900"/>
              <a:gd name="connsiteX3" fmla="*/ 739775 w 739775"/>
              <a:gd name="connsiteY3" fmla="*/ 0 h 88900"/>
              <a:gd name="connsiteX4" fmla="*/ 31750 w 739775"/>
              <a:gd name="connsiteY4" fmla="*/ 28575 h 8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775" h="88900">
                <a:moveTo>
                  <a:pt x="31750" y="28575"/>
                </a:moveTo>
                <a:lnTo>
                  <a:pt x="0" y="73025"/>
                </a:lnTo>
                <a:lnTo>
                  <a:pt x="739775" y="88900"/>
                </a:lnTo>
                <a:lnTo>
                  <a:pt x="739775" y="0"/>
                </a:lnTo>
                <a:lnTo>
                  <a:pt x="31750" y="28575"/>
                </a:lnTo>
                <a:close/>
              </a:path>
            </a:pathLst>
          </a:custGeom>
          <a:solidFill>
            <a:srgbClr val="E415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sz="1200"/>
          </a:p>
        </p:txBody>
      </p:sp>
      <p:pic>
        <p:nvPicPr>
          <p:cNvPr id="3" name="Picture 2" descr="A black background with white text&#10;&#10;Description automatically generated">
            <a:extLst>
              <a:ext uri="{FF2B5EF4-FFF2-40B4-BE49-F238E27FC236}">
                <a16:creationId xmlns:a16="http://schemas.microsoft.com/office/drawing/2014/main" id="{9596E002-DBAE-3DBC-8A0F-30FDC917BFB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8234" y="583569"/>
            <a:ext cx="2518897" cy="52077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66AE-757C-D70C-B6BA-A7AF9CA16AD6}"/>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8C06D420-EDBE-5A1B-AD3D-DCA3DCF86096}"/>
              </a:ext>
            </a:extLst>
          </p:cNvPr>
          <p:cNvPicPr>
            <a:picLocks noChangeAspect="1"/>
          </p:cNvPicPr>
          <p:nvPr/>
        </p:nvPicPr>
        <p:blipFill>
          <a:blip r:embed="rId3">
            <a:extLst>
              <a:ext uri="{28A0092B-C50C-407E-A947-70E740481C1C}">
                <a14:useLocalDpi xmlns:a14="http://schemas.microsoft.com/office/drawing/2010/main" val="0"/>
              </a:ext>
            </a:extLst>
          </a:blip>
          <a:srcRect b="14049"/>
          <a:stretch>
            <a:fillRect/>
          </a:stretch>
        </p:blipFill>
        <p:spPr>
          <a:xfrm>
            <a:off x="0" y="963415"/>
            <a:ext cx="12192000" cy="5894585"/>
          </a:xfrm>
          <a:prstGeom prst="rect">
            <a:avLst/>
          </a:prstGeom>
        </p:spPr>
      </p:pic>
      <p:pic>
        <p:nvPicPr>
          <p:cNvPr id="5" name="Picture 4">
            <a:extLst>
              <a:ext uri="{FF2B5EF4-FFF2-40B4-BE49-F238E27FC236}">
                <a16:creationId xmlns:a16="http://schemas.microsoft.com/office/drawing/2014/main" id="{E0730F08-43B7-A3E2-3122-1A7D329BABF6}"/>
              </a:ext>
            </a:extLst>
          </p:cNvPr>
          <p:cNvPicPr>
            <a:picLocks noChangeAspect="1"/>
          </p:cNvPicPr>
          <p:nvPr/>
        </p:nvPicPr>
        <p:blipFill>
          <a:blip r:embed="rId4">
            <a:extLst>
              <a:ext uri="{28A0092B-C50C-407E-A947-70E740481C1C}">
                <a14:useLocalDpi xmlns:a14="http://schemas.microsoft.com/office/drawing/2010/main" val="0"/>
              </a:ext>
            </a:extLst>
          </a:blip>
          <a:srcRect l="7022"/>
          <a:stretch>
            <a:fillRect/>
          </a:stretch>
        </p:blipFill>
        <p:spPr>
          <a:xfrm>
            <a:off x="0" y="2643144"/>
            <a:ext cx="4691426" cy="3890708"/>
          </a:xfrm>
          <a:prstGeom prst="rect">
            <a:avLst/>
          </a:prstGeom>
        </p:spPr>
      </p:pic>
      <p:sp>
        <p:nvSpPr>
          <p:cNvPr id="21" name="TextBox 13">
            <a:extLst>
              <a:ext uri="{FF2B5EF4-FFF2-40B4-BE49-F238E27FC236}">
                <a16:creationId xmlns:a16="http://schemas.microsoft.com/office/drawing/2014/main" id="{C9F8EC7E-A282-0FAF-2EBC-BF99553B7C56}"/>
              </a:ext>
            </a:extLst>
          </p:cNvPr>
          <p:cNvSpPr txBox="1"/>
          <p:nvPr/>
        </p:nvSpPr>
        <p:spPr>
          <a:xfrm>
            <a:off x="524692" y="1017741"/>
            <a:ext cx="5469709" cy="431849"/>
          </a:xfrm>
          <a:prstGeom prst="rect">
            <a:avLst/>
          </a:prstGeom>
        </p:spPr>
        <p:txBody>
          <a:bodyPr wrap="square" lIns="0" tIns="0" rIns="0" bIns="0" rtlCol="0" anchor="t">
            <a:spAutoFit/>
          </a:bodyPr>
          <a:lstStyle/>
          <a:p>
            <a:pPr>
              <a:lnSpc>
                <a:spcPts val="3734"/>
              </a:lnSpc>
            </a:pPr>
            <a:r>
              <a:rPr lang="en-US" sz="2400" dirty="0">
                <a:solidFill>
                  <a:srgbClr val="333333"/>
                </a:solidFill>
                <a:latin typeface="Montserrat"/>
                <a:ea typeface="Montserrat"/>
                <a:cs typeface="Montserrat"/>
                <a:sym typeface="Montserrat"/>
              </a:rPr>
              <a:t>MOROCCAN ECOSYSTEM</a:t>
            </a:r>
          </a:p>
        </p:txBody>
      </p:sp>
      <p:sp>
        <p:nvSpPr>
          <p:cNvPr id="56" name="TextBox 16">
            <a:extLst>
              <a:ext uri="{FF2B5EF4-FFF2-40B4-BE49-F238E27FC236}">
                <a16:creationId xmlns:a16="http://schemas.microsoft.com/office/drawing/2014/main" id="{549ADB00-B3ED-04C4-C19B-16268424EA3C}"/>
              </a:ext>
            </a:extLst>
          </p:cNvPr>
          <p:cNvSpPr txBox="1"/>
          <p:nvPr/>
        </p:nvSpPr>
        <p:spPr>
          <a:xfrm>
            <a:off x="6096000" y="1865200"/>
            <a:ext cx="2082800" cy="234616"/>
          </a:xfrm>
          <a:prstGeom prst="rect">
            <a:avLst/>
          </a:prstGeom>
        </p:spPr>
        <p:txBody>
          <a:bodyPr wrap="square" lIns="0" tIns="0" rIns="0" bIns="0" rtlCol="0" anchor="t">
            <a:spAutoFit/>
          </a:bodyPr>
          <a:lstStyle/>
          <a:p>
            <a:pPr>
              <a:lnSpc>
                <a:spcPts val="1961"/>
              </a:lnSpc>
            </a:pPr>
            <a:r>
              <a:rPr lang="en-US" sz="1333" b="1" dirty="0">
                <a:solidFill>
                  <a:srgbClr val="333333"/>
                </a:solidFill>
                <a:latin typeface="Montserrat Bold"/>
                <a:ea typeface="Montserrat Bold"/>
                <a:cs typeface="Montserrat Bold"/>
                <a:sym typeface="Montserrat Bold"/>
              </a:rPr>
              <a:t>GHAs</a:t>
            </a:r>
          </a:p>
        </p:txBody>
      </p:sp>
      <p:pic>
        <p:nvPicPr>
          <p:cNvPr id="66" name="Picture 65">
            <a:extLst>
              <a:ext uri="{FF2B5EF4-FFF2-40B4-BE49-F238E27FC236}">
                <a16:creationId xmlns:a16="http://schemas.microsoft.com/office/drawing/2014/main" id="{A1D3C66C-1653-E2BD-741A-BAC33EBFB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9471" y="1965714"/>
            <a:ext cx="1585329" cy="1056886"/>
          </a:xfrm>
          <a:prstGeom prst="rect">
            <a:avLst/>
          </a:prstGeom>
        </p:spPr>
      </p:pic>
      <p:pic>
        <p:nvPicPr>
          <p:cNvPr id="68" name="Picture 67">
            <a:extLst>
              <a:ext uri="{FF2B5EF4-FFF2-40B4-BE49-F238E27FC236}">
                <a16:creationId xmlns:a16="http://schemas.microsoft.com/office/drawing/2014/main" id="{297728F6-D43D-D6C7-AB68-8CD02B8A97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8226" y="2043050"/>
            <a:ext cx="1789606" cy="894804"/>
          </a:xfrm>
          <a:prstGeom prst="rect">
            <a:avLst/>
          </a:prstGeom>
        </p:spPr>
      </p:pic>
      <p:sp>
        <p:nvSpPr>
          <p:cNvPr id="69" name="TextBox 16">
            <a:extLst>
              <a:ext uri="{FF2B5EF4-FFF2-40B4-BE49-F238E27FC236}">
                <a16:creationId xmlns:a16="http://schemas.microsoft.com/office/drawing/2014/main" id="{7DA8E8DF-7330-B48E-E42E-B27988C076EF}"/>
              </a:ext>
            </a:extLst>
          </p:cNvPr>
          <p:cNvSpPr txBox="1"/>
          <p:nvPr/>
        </p:nvSpPr>
        <p:spPr>
          <a:xfrm>
            <a:off x="621453" y="3459859"/>
            <a:ext cx="2082800" cy="234616"/>
          </a:xfrm>
          <a:prstGeom prst="rect">
            <a:avLst/>
          </a:prstGeom>
        </p:spPr>
        <p:txBody>
          <a:bodyPr wrap="square" lIns="0" tIns="0" rIns="0" bIns="0" rtlCol="0" anchor="t">
            <a:spAutoFit/>
          </a:bodyPr>
          <a:lstStyle/>
          <a:p>
            <a:pPr>
              <a:lnSpc>
                <a:spcPts val="1961"/>
              </a:lnSpc>
            </a:pPr>
            <a:r>
              <a:rPr lang="en-US" sz="1333" b="1" dirty="0">
                <a:solidFill>
                  <a:schemeClr val="bg1"/>
                </a:solidFill>
                <a:latin typeface="Montserrat Bold"/>
                <a:ea typeface="Montserrat Bold"/>
                <a:cs typeface="Montserrat Bold"/>
                <a:sym typeface="Montserrat Bold"/>
              </a:rPr>
              <a:t>MARKET ECOSYSTEM</a:t>
            </a:r>
          </a:p>
        </p:txBody>
      </p:sp>
      <p:sp>
        <p:nvSpPr>
          <p:cNvPr id="32" name="TextBox 16">
            <a:extLst>
              <a:ext uri="{FF2B5EF4-FFF2-40B4-BE49-F238E27FC236}">
                <a16:creationId xmlns:a16="http://schemas.microsoft.com/office/drawing/2014/main" id="{4ACFCB95-FDF8-0FEB-04B3-C4566BD6DAB6}"/>
              </a:ext>
            </a:extLst>
          </p:cNvPr>
          <p:cNvSpPr txBox="1"/>
          <p:nvPr/>
        </p:nvSpPr>
        <p:spPr>
          <a:xfrm>
            <a:off x="603185" y="1870259"/>
            <a:ext cx="2082800" cy="234616"/>
          </a:xfrm>
          <a:prstGeom prst="rect">
            <a:avLst/>
          </a:prstGeom>
        </p:spPr>
        <p:txBody>
          <a:bodyPr wrap="square" lIns="0" tIns="0" rIns="0" bIns="0" rtlCol="0" anchor="t">
            <a:spAutoFit/>
          </a:bodyPr>
          <a:lstStyle/>
          <a:p>
            <a:pPr>
              <a:lnSpc>
                <a:spcPts val="1961"/>
              </a:lnSpc>
            </a:pPr>
            <a:r>
              <a:rPr lang="en-US" sz="1333" b="1" dirty="0">
                <a:solidFill>
                  <a:srgbClr val="333333"/>
                </a:solidFill>
                <a:latin typeface="Montserrat Bold"/>
                <a:ea typeface="Montserrat Bold"/>
                <a:cs typeface="Montserrat Bold"/>
                <a:sym typeface="Montserrat Bold"/>
              </a:rPr>
              <a:t>MAIN CARGO HUB</a:t>
            </a:r>
          </a:p>
        </p:txBody>
      </p:sp>
      <p:sp>
        <p:nvSpPr>
          <p:cNvPr id="39" name="TextBox 16">
            <a:extLst>
              <a:ext uri="{FF2B5EF4-FFF2-40B4-BE49-F238E27FC236}">
                <a16:creationId xmlns:a16="http://schemas.microsoft.com/office/drawing/2014/main" id="{9A891DD7-86D2-4537-C0DD-68FFB9936B51}"/>
              </a:ext>
            </a:extLst>
          </p:cNvPr>
          <p:cNvSpPr txBox="1"/>
          <p:nvPr/>
        </p:nvSpPr>
        <p:spPr>
          <a:xfrm>
            <a:off x="3037742" y="1865200"/>
            <a:ext cx="2082800" cy="234616"/>
          </a:xfrm>
          <a:prstGeom prst="rect">
            <a:avLst/>
          </a:prstGeom>
        </p:spPr>
        <p:txBody>
          <a:bodyPr wrap="square" lIns="0" tIns="0" rIns="0" bIns="0" rtlCol="0" anchor="t">
            <a:spAutoFit/>
          </a:bodyPr>
          <a:lstStyle/>
          <a:p>
            <a:pPr>
              <a:lnSpc>
                <a:spcPts val="1961"/>
              </a:lnSpc>
            </a:pPr>
            <a:r>
              <a:rPr lang="en-US" sz="1333" b="1" dirty="0">
                <a:solidFill>
                  <a:srgbClr val="333333"/>
                </a:solidFill>
                <a:latin typeface="Montserrat Bold"/>
                <a:ea typeface="Montserrat Bold"/>
                <a:cs typeface="Montserrat Bold"/>
                <a:sym typeface="Montserrat Bold"/>
              </a:rPr>
              <a:t>REGIONAL AIRPORTS</a:t>
            </a:r>
          </a:p>
        </p:txBody>
      </p:sp>
      <p:sp>
        <p:nvSpPr>
          <p:cNvPr id="43" name="TextBox 16">
            <a:extLst>
              <a:ext uri="{FF2B5EF4-FFF2-40B4-BE49-F238E27FC236}">
                <a16:creationId xmlns:a16="http://schemas.microsoft.com/office/drawing/2014/main" id="{173C6A0E-710E-B528-0429-7A2CCDC8D26C}"/>
              </a:ext>
            </a:extLst>
          </p:cNvPr>
          <p:cNvSpPr txBox="1"/>
          <p:nvPr/>
        </p:nvSpPr>
        <p:spPr>
          <a:xfrm>
            <a:off x="1078222" y="2402441"/>
            <a:ext cx="1765217" cy="256480"/>
          </a:xfrm>
          <a:prstGeom prst="rect">
            <a:avLst/>
          </a:prstGeom>
        </p:spPr>
        <p:txBody>
          <a:bodyPr wrap="square" lIns="0" tIns="0" rIns="0" bIns="0" rtlCol="0" anchor="t">
            <a:spAutoFit/>
          </a:bodyPr>
          <a:lstStyle/>
          <a:p>
            <a:pPr>
              <a:lnSpc>
                <a:spcPts val="1961"/>
              </a:lnSpc>
            </a:pPr>
            <a:r>
              <a:rPr lang="en-US" sz="1733" b="1" dirty="0">
                <a:solidFill>
                  <a:srgbClr val="B62729"/>
                </a:solidFill>
                <a:latin typeface="Montserrat Bold"/>
                <a:ea typeface="Montserrat Bold"/>
                <a:cs typeface="Montserrat Bold"/>
                <a:sym typeface="Montserrat Bold"/>
              </a:rPr>
              <a:t>CMN</a:t>
            </a:r>
          </a:p>
        </p:txBody>
      </p:sp>
      <p:sp>
        <p:nvSpPr>
          <p:cNvPr id="49" name="TextBox 16">
            <a:extLst>
              <a:ext uri="{FF2B5EF4-FFF2-40B4-BE49-F238E27FC236}">
                <a16:creationId xmlns:a16="http://schemas.microsoft.com/office/drawing/2014/main" id="{63B1849B-FFEF-FA00-155A-166ED8C24E48}"/>
              </a:ext>
            </a:extLst>
          </p:cNvPr>
          <p:cNvSpPr txBox="1"/>
          <p:nvPr/>
        </p:nvSpPr>
        <p:spPr>
          <a:xfrm>
            <a:off x="3502624" y="2445831"/>
            <a:ext cx="1765217" cy="256480"/>
          </a:xfrm>
          <a:prstGeom prst="rect">
            <a:avLst/>
          </a:prstGeom>
        </p:spPr>
        <p:txBody>
          <a:bodyPr wrap="square" lIns="0" tIns="0" rIns="0" bIns="0" rtlCol="0" anchor="t">
            <a:spAutoFit/>
          </a:bodyPr>
          <a:lstStyle/>
          <a:p>
            <a:pPr>
              <a:lnSpc>
                <a:spcPts val="1961"/>
              </a:lnSpc>
            </a:pPr>
            <a:r>
              <a:rPr lang="en-US" sz="1733" b="1" dirty="0">
                <a:solidFill>
                  <a:srgbClr val="B62729"/>
                </a:solidFill>
                <a:latin typeface="Montserrat Bold"/>
                <a:ea typeface="Montserrat Bold"/>
                <a:cs typeface="Montserrat Bold"/>
                <a:sym typeface="Montserrat Bold"/>
              </a:rPr>
              <a:t>TNG</a:t>
            </a:r>
          </a:p>
        </p:txBody>
      </p:sp>
      <p:sp>
        <p:nvSpPr>
          <p:cNvPr id="50" name="TextBox 16">
            <a:extLst>
              <a:ext uri="{FF2B5EF4-FFF2-40B4-BE49-F238E27FC236}">
                <a16:creationId xmlns:a16="http://schemas.microsoft.com/office/drawing/2014/main" id="{7364AE24-59D6-1F90-49C5-5537EC385A1C}"/>
              </a:ext>
            </a:extLst>
          </p:cNvPr>
          <p:cNvSpPr txBox="1"/>
          <p:nvPr/>
        </p:nvSpPr>
        <p:spPr>
          <a:xfrm>
            <a:off x="4269503" y="2445831"/>
            <a:ext cx="771427" cy="256480"/>
          </a:xfrm>
          <a:prstGeom prst="rect">
            <a:avLst/>
          </a:prstGeom>
        </p:spPr>
        <p:txBody>
          <a:bodyPr wrap="square" lIns="0" tIns="0" rIns="0" bIns="0" rtlCol="0" anchor="t">
            <a:spAutoFit/>
          </a:bodyPr>
          <a:lstStyle/>
          <a:p>
            <a:pPr>
              <a:lnSpc>
                <a:spcPts val="1961"/>
              </a:lnSpc>
            </a:pPr>
            <a:r>
              <a:rPr lang="en-US" sz="1733" b="1" dirty="0">
                <a:solidFill>
                  <a:srgbClr val="B62729"/>
                </a:solidFill>
                <a:latin typeface="Montserrat Bold"/>
                <a:ea typeface="Montserrat Bold"/>
                <a:cs typeface="Montserrat Bold"/>
                <a:sym typeface="Montserrat Bold"/>
              </a:rPr>
              <a:t>RAK</a:t>
            </a:r>
          </a:p>
        </p:txBody>
      </p:sp>
      <p:pic>
        <p:nvPicPr>
          <p:cNvPr id="52" name="Picture 51">
            <a:extLst>
              <a:ext uri="{FF2B5EF4-FFF2-40B4-BE49-F238E27FC236}">
                <a16:creationId xmlns:a16="http://schemas.microsoft.com/office/drawing/2014/main" id="{8B822512-217E-8A20-A7B4-967458ECE6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906" y="2314795"/>
            <a:ext cx="381685" cy="387743"/>
          </a:xfrm>
          <a:prstGeom prst="rect">
            <a:avLst/>
          </a:prstGeom>
          <a:solidFill>
            <a:srgbClr val="B62729"/>
          </a:solidFill>
        </p:spPr>
      </p:pic>
      <p:pic>
        <p:nvPicPr>
          <p:cNvPr id="53" name="Picture 52">
            <a:extLst>
              <a:ext uri="{FF2B5EF4-FFF2-40B4-BE49-F238E27FC236}">
                <a16:creationId xmlns:a16="http://schemas.microsoft.com/office/drawing/2014/main" id="{868EE7C0-88DC-ED8F-EA4D-22B22F8552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9471" y="2365649"/>
            <a:ext cx="381685" cy="387743"/>
          </a:xfrm>
          <a:prstGeom prst="rect">
            <a:avLst/>
          </a:prstGeom>
          <a:solidFill>
            <a:srgbClr val="B62729"/>
          </a:solidFill>
        </p:spPr>
      </p:pic>
      <p:cxnSp>
        <p:nvCxnSpPr>
          <p:cNvPr id="55" name="Straight Connector 54">
            <a:extLst>
              <a:ext uri="{FF2B5EF4-FFF2-40B4-BE49-F238E27FC236}">
                <a16:creationId xmlns:a16="http://schemas.microsoft.com/office/drawing/2014/main" id="{6D10B59D-2BAC-1CAE-E0D3-BF987AF62B22}"/>
              </a:ext>
            </a:extLst>
          </p:cNvPr>
          <p:cNvCxnSpPr/>
          <p:nvPr/>
        </p:nvCxnSpPr>
        <p:spPr>
          <a:xfrm>
            <a:off x="4121793" y="2410778"/>
            <a:ext cx="0" cy="272689"/>
          </a:xfrm>
          <a:prstGeom prst="line">
            <a:avLst/>
          </a:prstGeom>
          <a:ln w="38100">
            <a:solidFill>
              <a:srgbClr val="FDB41B"/>
            </a:solidFill>
          </a:ln>
        </p:spPr>
        <p:style>
          <a:lnRef idx="1">
            <a:schemeClr val="accent1"/>
          </a:lnRef>
          <a:fillRef idx="0">
            <a:schemeClr val="accent1"/>
          </a:fillRef>
          <a:effectRef idx="0">
            <a:schemeClr val="accent1"/>
          </a:effectRef>
          <a:fontRef idx="minor">
            <a:schemeClr val="tx1"/>
          </a:fontRef>
        </p:style>
      </p:cxnSp>
      <p:pic>
        <p:nvPicPr>
          <p:cNvPr id="64" name="Picture 63">
            <a:extLst>
              <a:ext uri="{FF2B5EF4-FFF2-40B4-BE49-F238E27FC236}">
                <a16:creationId xmlns:a16="http://schemas.microsoft.com/office/drawing/2014/main" id="{F1BD0EB8-14FA-25A7-BA2B-590F07DB4418}"/>
              </a:ext>
            </a:extLst>
          </p:cNvPr>
          <p:cNvPicPr>
            <a:picLocks noChangeAspect="1"/>
          </p:cNvPicPr>
          <p:nvPr/>
        </p:nvPicPr>
        <p:blipFill>
          <a:blip r:embed="rId8">
            <a:extLst>
              <a:ext uri="{28A0092B-C50C-407E-A947-70E740481C1C}">
                <a14:useLocalDpi xmlns:a14="http://schemas.microsoft.com/office/drawing/2010/main" val="0"/>
              </a:ext>
            </a:extLst>
          </a:blip>
          <a:srcRect b="22886"/>
          <a:stretch>
            <a:fillRect/>
          </a:stretch>
        </p:blipFill>
        <p:spPr>
          <a:xfrm>
            <a:off x="5926126" y="2271381"/>
            <a:ext cx="1360977" cy="467200"/>
          </a:xfrm>
          <a:prstGeom prst="rect">
            <a:avLst/>
          </a:prstGeom>
        </p:spPr>
      </p:pic>
      <p:sp>
        <p:nvSpPr>
          <p:cNvPr id="70" name="TextBox 16">
            <a:extLst>
              <a:ext uri="{FF2B5EF4-FFF2-40B4-BE49-F238E27FC236}">
                <a16:creationId xmlns:a16="http://schemas.microsoft.com/office/drawing/2014/main" id="{D97A955F-F764-56B2-ED95-93F5D21E174F}"/>
              </a:ext>
            </a:extLst>
          </p:cNvPr>
          <p:cNvSpPr txBox="1"/>
          <p:nvPr/>
        </p:nvSpPr>
        <p:spPr>
          <a:xfrm>
            <a:off x="609600" y="3850395"/>
            <a:ext cx="3004437" cy="491096"/>
          </a:xfrm>
          <a:prstGeom prst="rect">
            <a:avLst/>
          </a:prstGeom>
        </p:spPr>
        <p:txBody>
          <a:bodyPr wrap="square" lIns="0" tIns="0" rIns="0" bIns="0" rtlCol="0" anchor="t">
            <a:spAutoFit/>
          </a:bodyPr>
          <a:lstStyle/>
          <a:p>
            <a:pPr>
              <a:lnSpc>
                <a:spcPts val="1961"/>
              </a:lnSpc>
            </a:pPr>
            <a:r>
              <a:rPr lang="en-US" sz="2400" b="1" dirty="0">
                <a:solidFill>
                  <a:srgbClr val="FDB41B"/>
                </a:solidFill>
                <a:latin typeface="Montserrat Bold"/>
                <a:ea typeface="Montserrat Bold"/>
                <a:cs typeface="Montserrat Bold"/>
                <a:sym typeface="Montserrat Bold"/>
              </a:rPr>
              <a:t>+10K</a:t>
            </a:r>
          </a:p>
          <a:p>
            <a:pPr>
              <a:lnSpc>
                <a:spcPts val="1961"/>
              </a:lnSpc>
            </a:pPr>
            <a:r>
              <a:rPr lang="en-US" sz="1333" dirty="0">
                <a:solidFill>
                  <a:schemeClr val="bg1"/>
                </a:solidFill>
                <a:latin typeface="Montserrat Medium" panose="00000600000000000000" pitchFamily="2" charset="0"/>
                <a:ea typeface="Montserrat Bold"/>
                <a:cs typeface="Montserrat Bold"/>
                <a:sym typeface="Montserrat Bold"/>
              </a:rPr>
              <a:t>Transport &amp; Logistics Operations</a:t>
            </a:r>
          </a:p>
        </p:txBody>
      </p:sp>
      <p:sp>
        <p:nvSpPr>
          <p:cNvPr id="71" name="TextBox 16">
            <a:extLst>
              <a:ext uri="{FF2B5EF4-FFF2-40B4-BE49-F238E27FC236}">
                <a16:creationId xmlns:a16="http://schemas.microsoft.com/office/drawing/2014/main" id="{C705D2C1-F776-27FD-C53F-4D926A5FDA0A}"/>
              </a:ext>
            </a:extLst>
          </p:cNvPr>
          <p:cNvSpPr txBox="1"/>
          <p:nvPr/>
        </p:nvSpPr>
        <p:spPr>
          <a:xfrm>
            <a:off x="621453" y="4592897"/>
            <a:ext cx="3094184" cy="491096"/>
          </a:xfrm>
          <a:prstGeom prst="rect">
            <a:avLst/>
          </a:prstGeom>
        </p:spPr>
        <p:txBody>
          <a:bodyPr wrap="square" lIns="0" tIns="0" rIns="0" bIns="0" rtlCol="0" anchor="t">
            <a:spAutoFit/>
          </a:bodyPr>
          <a:lstStyle/>
          <a:p>
            <a:pPr>
              <a:lnSpc>
                <a:spcPts val="1961"/>
              </a:lnSpc>
            </a:pPr>
            <a:r>
              <a:rPr lang="en-US" sz="2400" b="1" dirty="0">
                <a:solidFill>
                  <a:srgbClr val="FDB41B"/>
                </a:solidFill>
                <a:latin typeface="Montserrat Bold"/>
                <a:ea typeface="Montserrat Bold"/>
                <a:cs typeface="Montserrat Bold"/>
                <a:sym typeface="Montserrat Bold"/>
              </a:rPr>
              <a:t>450</a:t>
            </a:r>
          </a:p>
          <a:p>
            <a:pPr>
              <a:lnSpc>
                <a:spcPts val="1961"/>
              </a:lnSpc>
            </a:pPr>
            <a:r>
              <a:rPr lang="en-US" sz="1333" dirty="0">
                <a:solidFill>
                  <a:schemeClr val="bg1"/>
                </a:solidFill>
                <a:latin typeface="Montserrat Medium" panose="00000600000000000000" pitchFamily="2" charset="0"/>
                <a:ea typeface="Montserrat Bold"/>
                <a:cs typeface="Montserrat Bold"/>
                <a:sym typeface="Montserrat Bold"/>
              </a:rPr>
              <a:t>Active Freight Forwarders</a:t>
            </a:r>
          </a:p>
        </p:txBody>
      </p:sp>
      <p:sp>
        <p:nvSpPr>
          <p:cNvPr id="72" name="TextBox 16">
            <a:extLst>
              <a:ext uri="{FF2B5EF4-FFF2-40B4-BE49-F238E27FC236}">
                <a16:creationId xmlns:a16="http://schemas.microsoft.com/office/drawing/2014/main" id="{37EB8861-40D0-55E3-9B93-351D2FA0B1B8}"/>
              </a:ext>
            </a:extLst>
          </p:cNvPr>
          <p:cNvSpPr txBox="1"/>
          <p:nvPr/>
        </p:nvSpPr>
        <p:spPr>
          <a:xfrm>
            <a:off x="621453" y="5366450"/>
            <a:ext cx="2915919" cy="491096"/>
          </a:xfrm>
          <a:prstGeom prst="rect">
            <a:avLst/>
          </a:prstGeom>
        </p:spPr>
        <p:txBody>
          <a:bodyPr wrap="square" lIns="0" tIns="0" rIns="0" bIns="0" rtlCol="0" anchor="t">
            <a:spAutoFit/>
          </a:bodyPr>
          <a:lstStyle/>
          <a:p>
            <a:pPr>
              <a:lnSpc>
                <a:spcPts val="1961"/>
              </a:lnSpc>
            </a:pPr>
            <a:r>
              <a:rPr lang="en-US" sz="2400" b="1" dirty="0">
                <a:solidFill>
                  <a:srgbClr val="FDB41B"/>
                </a:solidFill>
                <a:latin typeface="Montserrat Bold"/>
                <a:ea typeface="Montserrat Bold"/>
                <a:cs typeface="Montserrat Bold"/>
                <a:sym typeface="Montserrat Bold"/>
              </a:rPr>
              <a:t>140</a:t>
            </a:r>
          </a:p>
          <a:p>
            <a:pPr>
              <a:lnSpc>
                <a:spcPts val="1961"/>
              </a:lnSpc>
            </a:pPr>
            <a:r>
              <a:rPr lang="en-US" sz="1333" dirty="0">
                <a:solidFill>
                  <a:schemeClr val="bg1"/>
                </a:solidFill>
                <a:latin typeface="Montserrat Medium" panose="00000600000000000000" pitchFamily="2" charset="0"/>
                <a:ea typeface="Montserrat Bold"/>
                <a:cs typeface="Montserrat Bold"/>
                <a:sym typeface="Montserrat Bold"/>
              </a:rPr>
              <a:t>IATA Accredited Agents</a:t>
            </a:r>
          </a:p>
        </p:txBody>
      </p:sp>
      <p:cxnSp>
        <p:nvCxnSpPr>
          <p:cNvPr id="81" name="Straight Connector 80">
            <a:extLst>
              <a:ext uri="{FF2B5EF4-FFF2-40B4-BE49-F238E27FC236}">
                <a16:creationId xmlns:a16="http://schemas.microsoft.com/office/drawing/2014/main" id="{63CF3816-C5BA-86DE-5FB5-2BEF0EE0BA74}"/>
              </a:ext>
            </a:extLst>
          </p:cNvPr>
          <p:cNvCxnSpPr/>
          <p:nvPr/>
        </p:nvCxnSpPr>
        <p:spPr>
          <a:xfrm>
            <a:off x="2641600" y="1824292"/>
            <a:ext cx="0" cy="1016000"/>
          </a:xfrm>
          <a:prstGeom prst="line">
            <a:avLst/>
          </a:prstGeom>
          <a:ln w="28575">
            <a:solidFill>
              <a:srgbClr val="FDB41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18F905D-0401-A1F0-A928-F0A1D6D037B3}"/>
              </a:ext>
            </a:extLst>
          </p:cNvPr>
          <p:cNvCxnSpPr/>
          <p:nvPr/>
        </p:nvCxnSpPr>
        <p:spPr>
          <a:xfrm>
            <a:off x="5588000" y="1824292"/>
            <a:ext cx="0" cy="1016000"/>
          </a:xfrm>
          <a:prstGeom prst="line">
            <a:avLst/>
          </a:prstGeom>
          <a:ln w="28575">
            <a:solidFill>
              <a:srgbClr val="FDB41B"/>
            </a:solidFill>
          </a:ln>
        </p:spPr>
        <p:style>
          <a:lnRef idx="1">
            <a:schemeClr val="accent1"/>
          </a:lnRef>
          <a:fillRef idx="0">
            <a:schemeClr val="accent1"/>
          </a:fillRef>
          <a:effectRef idx="0">
            <a:schemeClr val="accent1"/>
          </a:effectRef>
          <a:fontRef idx="minor">
            <a:schemeClr val="tx1"/>
          </a:fontRef>
        </p:style>
      </p:cxnSp>
      <p:sp>
        <p:nvSpPr>
          <p:cNvPr id="7" name="TextBox 12">
            <a:extLst>
              <a:ext uri="{FF2B5EF4-FFF2-40B4-BE49-F238E27FC236}">
                <a16:creationId xmlns:a16="http://schemas.microsoft.com/office/drawing/2014/main" id="{56853320-67ED-39E5-BE94-C2632DDDD3DB}"/>
              </a:ext>
            </a:extLst>
          </p:cNvPr>
          <p:cNvSpPr txBox="1"/>
          <p:nvPr/>
        </p:nvSpPr>
        <p:spPr>
          <a:xfrm>
            <a:off x="508000" y="387928"/>
            <a:ext cx="6777980" cy="587725"/>
          </a:xfrm>
          <a:prstGeom prst="rect">
            <a:avLst/>
          </a:prstGeom>
        </p:spPr>
        <p:txBody>
          <a:bodyPr lIns="0" tIns="0" rIns="0" bIns="0" rtlCol="0" anchor="t">
            <a:spAutoFit/>
          </a:bodyPr>
          <a:lstStyle/>
          <a:p>
            <a:pPr>
              <a:lnSpc>
                <a:spcPts val="5134"/>
              </a:lnSpc>
            </a:pPr>
            <a:r>
              <a:rPr lang="en-US" sz="3067" b="1" dirty="0">
                <a:solidFill>
                  <a:srgbClr val="B62729"/>
                </a:solidFill>
                <a:latin typeface="Montserrat Bold"/>
                <a:ea typeface="Montserrat Bold"/>
                <a:cs typeface="Montserrat Bold"/>
                <a:sym typeface="Montserrat Bold"/>
              </a:rPr>
              <a:t>OVERVIEW</a:t>
            </a:r>
          </a:p>
        </p:txBody>
      </p:sp>
      <p:pic>
        <p:nvPicPr>
          <p:cNvPr id="3" name="Picture 2" descr="A black background with white text&#10;&#10;Description automatically generated">
            <a:extLst>
              <a:ext uri="{FF2B5EF4-FFF2-40B4-BE49-F238E27FC236}">
                <a16:creationId xmlns:a16="http://schemas.microsoft.com/office/drawing/2014/main" id="{CD78ADE3-AB55-8F52-C443-EC4898DF6E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8234" y="583569"/>
            <a:ext cx="2518897" cy="520771"/>
          </a:xfrm>
          <a:prstGeom prst="rect">
            <a:avLst/>
          </a:prstGeom>
        </p:spPr>
      </p:pic>
    </p:spTree>
    <p:extLst>
      <p:ext uri="{BB962C8B-B14F-4D97-AF65-F5344CB8AC3E}">
        <p14:creationId xmlns:p14="http://schemas.microsoft.com/office/powerpoint/2010/main" val="518779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CD90CC98-7703-D8EA-4CA6-59C61DDA8D16}"/>
              </a:ext>
            </a:extLst>
          </p:cNvPr>
          <p:cNvPicPr>
            <a:picLocks noChangeAspect="1"/>
          </p:cNvPicPr>
          <p:nvPr/>
        </p:nvPicPr>
        <p:blipFill>
          <a:blip r:embed="rId2">
            <a:extLst>
              <a:ext uri="{28A0092B-C50C-407E-A947-70E740481C1C}">
                <a14:useLocalDpi xmlns:a14="http://schemas.microsoft.com/office/drawing/2010/main" val="0"/>
              </a:ext>
            </a:extLst>
          </a:blip>
          <a:srcRect t="4569" b="11226"/>
          <a:stretch>
            <a:fillRect/>
          </a:stretch>
        </p:blipFill>
        <p:spPr>
          <a:xfrm>
            <a:off x="0" y="1"/>
            <a:ext cx="12216581" cy="6858000"/>
          </a:xfrm>
          <a:prstGeom prst="rect">
            <a:avLst/>
          </a:prstGeom>
        </p:spPr>
      </p:pic>
      <p:sp>
        <p:nvSpPr>
          <p:cNvPr id="25" name="TextBox 12">
            <a:extLst>
              <a:ext uri="{FF2B5EF4-FFF2-40B4-BE49-F238E27FC236}">
                <a16:creationId xmlns:a16="http://schemas.microsoft.com/office/drawing/2014/main" id="{5310736E-4143-7670-81F9-E2F1BCEE9F0D}"/>
              </a:ext>
            </a:extLst>
          </p:cNvPr>
          <p:cNvSpPr txBox="1"/>
          <p:nvPr/>
        </p:nvSpPr>
        <p:spPr>
          <a:xfrm>
            <a:off x="508000" y="387928"/>
            <a:ext cx="6777980" cy="587725"/>
          </a:xfrm>
          <a:prstGeom prst="rect">
            <a:avLst/>
          </a:prstGeom>
        </p:spPr>
        <p:txBody>
          <a:bodyPr lIns="0" tIns="0" rIns="0" bIns="0" rtlCol="0" anchor="t">
            <a:spAutoFit/>
          </a:bodyPr>
          <a:lstStyle/>
          <a:p>
            <a:pPr>
              <a:lnSpc>
                <a:spcPts val="5134"/>
              </a:lnSpc>
            </a:pPr>
            <a:r>
              <a:rPr lang="en-US" sz="3067" b="1" dirty="0">
                <a:solidFill>
                  <a:srgbClr val="B62729"/>
                </a:solidFill>
                <a:latin typeface="Montserrat Bold"/>
                <a:ea typeface="Montserrat Bold"/>
                <a:cs typeface="Montserrat Bold"/>
                <a:sym typeface="Montserrat Bold"/>
              </a:rPr>
              <a:t>CONTROL TOWER</a:t>
            </a:r>
          </a:p>
        </p:txBody>
      </p:sp>
      <p:sp>
        <p:nvSpPr>
          <p:cNvPr id="26" name="TextBox 13">
            <a:extLst>
              <a:ext uri="{FF2B5EF4-FFF2-40B4-BE49-F238E27FC236}">
                <a16:creationId xmlns:a16="http://schemas.microsoft.com/office/drawing/2014/main" id="{82CE91D8-6E1D-6DBB-D3F1-DA0C7319DD08}"/>
              </a:ext>
            </a:extLst>
          </p:cNvPr>
          <p:cNvSpPr txBox="1"/>
          <p:nvPr/>
        </p:nvSpPr>
        <p:spPr>
          <a:xfrm>
            <a:off x="524692" y="1012366"/>
            <a:ext cx="5469709" cy="431849"/>
          </a:xfrm>
          <a:prstGeom prst="rect">
            <a:avLst/>
          </a:prstGeom>
        </p:spPr>
        <p:txBody>
          <a:bodyPr wrap="square" lIns="0" tIns="0" rIns="0" bIns="0" rtlCol="0" anchor="t">
            <a:spAutoFit/>
          </a:bodyPr>
          <a:lstStyle/>
          <a:p>
            <a:pPr>
              <a:lnSpc>
                <a:spcPts val="3734"/>
              </a:lnSpc>
            </a:pPr>
            <a:r>
              <a:rPr lang="en-US" sz="2400" dirty="0">
                <a:solidFill>
                  <a:srgbClr val="333333"/>
                </a:solidFill>
                <a:latin typeface="Montserrat"/>
                <a:ea typeface="Montserrat"/>
                <a:cs typeface="Montserrat"/>
                <a:sym typeface="Montserrat"/>
              </a:rPr>
              <a:t>MARKET EXPERIENCE</a:t>
            </a:r>
          </a:p>
        </p:txBody>
      </p:sp>
      <p:sp>
        <p:nvSpPr>
          <p:cNvPr id="28" name="TextBox 16">
            <a:extLst>
              <a:ext uri="{FF2B5EF4-FFF2-40B4-BE49-F238E27FC236}">
                <a16:creationId xmlns:a16="http://schemas.microsoft.com/office/drawing/2014/main" id="{A1A63F39-4FA4-82A7-E563-852527DF6998}"/>
              </a:ext>
            </a:extLst>
          </p:cNvPr>
          <p:cNvSpPr txBox="1"/>
          <p:nvPr/>
        </p:nvSpPr>
        <p:spPr>
          <a:xfrm>
            <a:off x="711200" y="1934278"/>
            <a:ext cx="8446041" cy="328423"/>
          </a:xfrm>
          <a:prstGeom prst="rect">
            <a:avLst/>
          </a:prstGeom>
        </p:spPr>
        <p:txBody>
          <a:bodyPr lIns="0" tIns="0" rIns="0" bIns="0" rtlCol="0" anchor="t">
            <a:spAutoFit/>
          </a:bodyPr>
          <a:lstStyle/>
          <a:p>
            <a:pPr>
              <a:lnSpc>
                <a:spcPts val="2800"/>
              </a:lnSpc>
            </a:pPr>
            <a:r>
              <a:rPr lang="en-US" sz="1867" b="1" dirty="0">
                <a:solidFill>
                  <a:srgbClr val="333333"/>
                </a:solidFill>
                <a:latin typeface="Montserrat Bold"/>
                <a:ea typeface="Montserrat Bold"/>
                <a:cs typeface="Montserrat Bold"/>
                <a:sym typeface="Montserrat Bold"/>
              </a:rPr>
              <a:t>North Africa Control Tower</a:t>
            </a:r>
          </a:p>
        </p:txBody>
      </p:sp>
      <p:sp>
        <p:nvSpPr>
          <p:cNvPr id="29" name="TextBox 17">
            <a:extLst>
              <a:ext uri="{FF2B5EF4-FFF2-40B4-BE49-F238E27FC236}">
                <a16:creationId xmlns:a16="http://schemas.microsoft.com/office/drawing/2014/main" id="{4CBD08E8-B9EA-E131-AF75-87C84591D424}"/>
              </a:ext>
            </a:extLst>
          </p:cNvPr>
          <p:cNvSpPr txBox="1"/>
          <p:nvPr/>
        </p:nvSpPr>
        <p:spPr>
          <a:xfrm>
            <a:off x="736600" y="2347774"/>
            <a:ext cx="8446041" cy="1451744"/>
          </a:xfrm>
          <a:prstGeom prst="rect">
            <a:avLst/>
          </a:prstGeom>
        </p:spPr>
        <p:txBody>
          <a:bodyPr lIns="0" tIns="0" rIns="0" bIns="0" rtlCol="0" anchor="t">
            <a:spAutoFit/>
          </a:bodyPr>
          <a:lstStyle/>
          <a:p>
            <a:pPr>
              <a:lnSpc>
                <a:spcPts val="2333"/>
              </a:lnSpc>
            </a:pPr>
            <a:r>
              <a:rPr lang="en-US" sz="1667" dirty="0">
                <a:solidFill>
                  <a:srgbClr val="333333"/>
                </a:solidFill>
                <a:latin typeface="Montserrat"/>
                <a:ea typeface="Montserrat"/>
                <a:cs typeface="Montserrat"/>
                <a:sym typeface="Montserrat"/>
              </a:rPr>
              <a:t>Serving the Moroccan Market since 2020</a:t>
            </a:r>
          </a:p>
          <a:p>
            <a:pPr>
              <a:lnSpc>
                <a:spcPts val="2333"/>
              </a:lnSpc>
            </a:pPr>
            <a:endParaRPr lang="en-US" sz="1667" dirty="0">
              <a:solidFill>
                <a:srgbClr val="333333"/>
              </a:solidFill>
              <a:latin typeface="Montserrat"/>
              <a:ea typeface="Montserrat"/>
              <a:cs typeface="Montserrat"/>
              <a:sym typeface="Montserrat"/>
            </a:endParaRP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Neutral Import Consolidation</a:t>
            </a: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African Solutions</a:t>
            </a: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Charters &amp; OBCs</a:t>
            </a:r>
          </a:p>
        </p:txBody>
      </p:sp>
      <p:pic>
        <p:nvPicPr>
          <p:cNvPr id="40" name="Graphic 39">
            <a:extLst>
              <a:ext uri="{FF2B5EF4-FFF2-40B4-BE49-F238E27FC236}">
                <a16:creationId xmlns:a16="http://schemas.microsoft.com/office/drawing/2014/main" id="{1A1BA3DC-ED75-AF96-5BDD-61FBAEF4C6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1504" y="3060970"/>
            <a:ext cx="369402" cy="124889"/>
          </a:xfrm>
          <a:prstGeom prst="rect">
            <a:avLst/>
          </a:prstGeom>
        </p:spPr>
      </p:pic>
      <p:sp>
        <p:nvSpPr>
          <p:cNvPr id="41" name="TextBox 18">
            <a:extLst>
              <a:ext uri="{FF2B5EF4-FFF2-40B4-BE49-F238E27FC236}">
                <a16:creationId xmlns:a16="http://schemas.microsoft.com/office/drawing/2014/main" id="{818BF74E-E7B4-3E69-878E-6452EF60DEFB}"/>
              </a:ext>
            </a:extLst>
          </p:cNvPr>
          <p:cNvSpPr txBox="1"/>
          <p:nvPr/>
        </p:nvSpPr>
        <p:spPr>
          <a:xfrm>
            <a:off x="711200" y="4059695"/>
            <a:ext cx="8446041" cy="328423"/>
          </a:xfrm>
          <a:prstGeom prst="rect">
            <a:avLst/>
          </a:prstGeom>
        </p:spPr>
        <p:txBody>
          <a:bodyPr lIns="0" tIns="0" rIns="0" bIns="0" rtlCol="0" anchor="t">
            <a:spAutoFit/>
          </a:bodyPr>
          <a:lstStyle/>
          <a:p>
            <a:pPr>
              <a:lnSpc>
                <a:spcPts val="2800"/>
              </a:lnSpc>
            </a:pPr>
            <a:r>
              <a:rPr lang="en-US" sz="1867" b="1" dirty="0">
                <a:solidFill>
                  <a:srgbClr val="333333"/>
                </a:solidFill>
                <a:latin typeface="Montserrat Bold"/>
                <a:ea typeface="Montserrat Bold"/>
                <a:cs typeface="Montserrat Bold"/>
                <a:sym typeface="Montserrat Bold"/>
              </a:rPr>
              <a:t>Challenges </a:t>
            </a:r>
            <a:r>
              <a:rPr lang="en-US" sz="1867" b="1" dirty="0" err="1">
                <a:solidFill>
                  <a:srgbClr val="333333"/>
                </a:solidFill>
                <a:latin typeface="Montserrat Bold"/>
                <a:ea typeface="Montserrat Bold"/>
                <a:cs typeface="Montserrat Bold"/>
                <a:sym typeface="Montserrat Bold"/>
              </a:rPr>
              <a:t>Indentification</a:t>
            </a:r>
            <a:endParaRPr lang="en-US" sz="1867" b="1" dirty="0">
              <a:solidFill>
                <a:srgbClr val="333333"/>
              </a:solidFill>
              <a:latin typeface="Montserrat Bold"/>
              <a:ea typeface="Montserrat Bold"/>
              <a:cs typeface="Montserrat Bold"/>
              <a:sym typeface="Montserrat Bold"/>
            </a:endParaRPr>
          </a:p>
        </p:txBody>
      </p:sp>
      <p:sp>
        <p:nvSpPr>
          <p:cNvPr id="42" name="TextBox 19">
            <a:extLst>
              <a:ext uri="{FF2B5EF4-FFF2-40B4-BE49-F238E27FC236}">
                <a16:creationId xmlns:a16="http://schemas.microsoft.com/office/drawing/2014/main" id="{3D4CC1F6-D6FC-A613-4324-05CEFFA33EC3}"/>
              </a:ext>
            </a:extLst>
          </p:cNvPr>
          <p:cNvSpPr txBox="1"/>
          <p:nvPr/>
        </p:nvSpPr>
        <p:spPr>
          <a:xfrm>
            <a:off x="736600" y="4684899"/>
            <a:ext cx="8446041" cy="1746697"/>
          </a:xfrm>
          <a:prstGeom prst="rect">
            <a:avLst/>
          </a:prstGeom>
        </p:spPr>
        <p:txBody>
          <a:bodyPr lIns="0" tIns="0" rIns="0" bIns="0" rtlCol="0" anchor="t">
            <a:spAutoFit/>
          </a:bodyPr>
          <a:lstStyle/>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Unfamiliarity with neutral wholesale airfreight models</a:t>
            </a:r>
          </a:p>
          <a:p>
            <a:pPr marL="359864" lvl="1" indent="-179932">
              <a:lnSpc>
                <a:spcPts val="2333"/>
              </a:lnSpc>
              <a:buFont typeface="Arial"/>
              <a:buChar char="•"/>
            </a:pPr>
            <a:r>
              <a:rPr lang="en-US" sz="1600" dirty="0" err="1">
                <a:solidFill>
                  <a:srgbClr val="333333"/>
                </a:solidFill>
                <a:latin typeface="Montserrat"/>
                <a:ea typeface="Montserrat"/>
                <a:cs typeface="Montserrat"/>
                <a:sym typeface="Montserrat"/>
              </a:rPr>
              <a:t>Uneserved</a:t>
            </a:r>
            <a:r>
              <a:rPr lang="en-US" sz="1600" dirty="0">
                <a:solidFill>
                  <a:srgbClr val="333333"/>
                </a:solidFill>
                <a:latin typeface="Montserrat"/>
                <a:ea typeface="Montserrat"/>
                <a:cs typeface="Montserrat"/>
                <a:sym typeface="Montserrat"/>
              </a:rPr>
              <a:t> clients (SMEs, Non IATA Agents...)</a:t>
            </a: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Restricted airline access</a:t>
            </a: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Hard reached GSAs</a:t>
            </a:r>
          </a:p>
          <a:p>
            <a:pPr marL="359864" lvl="1" indent="-179932">
              <a:lnSpc>
                <a:spcPts val="2333"/>
              </a:lnSpc>
              <a:buFont typeface="Arial"/>
              <a:buChar char="•"/>
            </a:pPr>
            <a:r>
              <a:rPr lang="en-US" sz="1600" dirty="0">
                <a:solidFill>
                  <a:srgbClr val="333333"/>
                </a:solidFill>
                <a:latin typeface="Montserrat"/>
                <a:ea typeface="Montserrat"/>
                <a:cs typeface="Montserrat"/>
                <a:sym typeface="Montserrat"/>
              </a:rPr>
              <a:t>Complicated airfreight operations</a:t>
            </a:r>
          </a:p>
          <a:p>
            <a:pPr>
              <a:lnSpc>
                <a:spcPts val="2333"/>
              </a:lnSpc>
            </a:pPr>
            <a:endParaRPr lang="en-US" sz="1600" dirty="0">
              <a:solidFill>
                <a:srgbClr val="333333"/>
              </a:solidFill>
              <a:latin typeface="Montserrat"/>
              <a:ea typeface="Montserrat"/>
              <a:cs typeface="Montserrat"/>
              <a:sym typeface="Montserrat"/>
            </a:endParaRPr>
          </a:p>
        </p:txBody>
      </p:sp>
      <p:pic>
        <p:nvPicPr>
          <p:cNvPr id="43" name="Graphic 42">
            <a:extLst>
              <a:ext uri="{FF2B5EF4-FFF2-40B4-BE49-F238E27FC236}">
                <a16:creationId xmlns:a16="http://schemas.microsoft.com/office/drawing/2014/main" id="{0701C9D2-0190-F694-EF8F-273EAC5FA6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7854" y="3352625"/>
            <a:ext cx="369402" cy="124889"/>
          </a:xfrm>
          <a:prstGeom prst="rect">
            <a:avLst/>
          </a:prstGeom>
        </p:spPr>
      </p:pic>
      <p:pic>
        <p:nvPicPr>
          <p:cNvPr id="44" name="Graphic 43">
            <a:extLst>
              <a:ext uri="{FF2B5EF4-FFF2-40B4-BE49-F238E27FC236}">
                <a16:creationId xmlns:a16="http://schemas.microsoft.com/office/drawing/2014/main" id="{5BC6952F-C724-596F-3BD4-40B1300415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6348" y="3644281"/>
            <a:ext cx="369402" cy="124889"/>
          </a:xfrm>
          <a:prstGeom prst="rect">
            <a:avLst/>
          </a:prstGeom>
        </p:spPr>
      </p:pic>
      <p:pic>
        <p:nvPicPr>
          <p:cNvPr id="45" name="Graphic 44">
            <a:extLst>
              <a:ext uri="{FF2B5EF4-FFF2-40B4-BE49-F238E27FC236}">
                <a16:creationId xmlns:a16="http://schemas.microsoft.com/office/drawing/2014/main" id="{70BC7AEC-E2FA-7D61-8AEB-394BA55FAA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05154" y="4824540"/>
            <a:ext cx="369402" cy="124889"/>
          </a:xfrm>
          <a:prstGeom prst="rect">
            <a:avLst/>
          </a:prstGeom>
        </p:spPr>
      </p:pic>
      <p:pic>
        <p:nvPicPr>
          <p:cNvPr id="46" name="Graphic 45">
            <a:extLst>
              <a:ext uri="{FF2B5EF4-FFF2-40B4-BE49-F238E27FC236}">
                <a16:creationId xmlns:a16="http://schemas.microsoft.com/office/drawing/2014/main" id="{1DC2176E-0CDE-9872-C046-521FAD2679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1504" y="5116195"/>
            <a:ext cx="369402" cy="124889"/>
          </a:xfrm>
          <a:prstGeom prst="rect">
            <a:avLst/>
          </a:prstGeom>
        </p:spPr>
      </p:pic>
      <p:pic>
        <p:nvPicPr>
          <p:cNvPr id="47" name="Graphic 46">
            <a:extLst>
              <a:ext uri="{FF2B5EF4-FFF2-40B4-BE49-F238E27FC236}">
                <a16:creationId xmlns:a16="http://schemas.microsoft.com/office/drawing/2014/main" id="{EB4BC67F-3A1A-9FAF-7DD3-F910FCA5ED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09998" y="5407851"/>
            <a:ext cx="369402" cy="124889"/>
          </a:xfrm>
          <a:prstGeom prst="rect">
            <a:avLst/>
          </a:prstGeom>
        </p:spPr>
      </p:pic>
      <p:pic>
        <p:nvPicPr>
          <p:cNvPr id="48" name="Graphic 47">
            <a:extLst>
              <a:ext uri="{FF2B5EF4-FFF2-40B4-BE49-F238E27FC236}">
                <a16:creationId xmlns:a16="http://schemas.microsoft.com/office/drawing/2014/main" id="{0BB37F1E-44A6-E495-9333-833F7551A7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0000" y="5708437"/>
            <a:ext cx="369402" cy="124889"/>
          </a:xfrm>
          <a:prstGeom prst="rect">
            <a:avLst/>
          </a:prstGeom>
        </p:spPr>
      </p:pic>
      <p:pic>
        <p:nvPicPr>
          <p:cNvPr id="49" name="Graphic 48">
            <a:extLst>
              <a:ext uri="{FF2B5EF4-FFF2-40B4-BE49-F238E27FC236}">
                <a16:creationId xmlns:a16="http://schemas.microsoft.com/office/drawing/2014/main" id="{BF055723-5D6E-78AF-944C-80B79C0DE2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816023">
            <a:off x="716350" y="6000092"/>
            <a:ext cx="369402" cy="124889"/>
          </a:xfrm>
          <a:prstGeom prst="rect">
            <a:avLst/>
          </a:prstGeom>
        </p:spPr>
      </p:pic>
      <p:pic>
        <p:nvPicPr>
          <p:cNvPr id="51" name="Graphic 50">
            <a:extLst>
              <a:ext uri="{FF2B5EF4-FFF2-40B4-BE49-F238E27FC236}">
                <a16:creationId xmlns:a16="http://schemas.microsoft.com/office/drawing/2014/main" id="{3E5A19EA-D6D7-5C0A-6E95-1A22790D57E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9297037">
            <a:off x="5558124" y="3265197"/>
            <a:ext cx="7185441" cy="2429291"/>
          </a:xfrm>
          <a:prstGeom prst="rect">
            <a:avLst/>
          </a:prstGeom>
        </p:spPr>
      </p:pic>
      <p:pic>
        <p:nvPicPr>
          <p:cNvPr id="38" name="Picture 37">
            <a:extLst>
              <a:ext uri="{FF2B5EF4-FFF2-40B4-BE49-F238E27FC236}">
                <a16:creationId xmlns:a16="http://schemas.microsoft.com/office/drawing/2014/main" id="{AF249CB1-2662-492B-D8E5-945527CED3AC}"/>
              </a:ext>
            </a:extLst>
          </p:cNvPr>
          <p:cNvPicPr>
            <a:picLocks noChangeAspect="1"/>
          </p:cNvPicPr>
          <p:nvPr/>
        </p:nvPicPr>
        <p:blipFill>
          <a:blip r:embed="rId7">
            <a:extLst>
              <a:ext uri="{28A0092B-C50C-407E-A947-70E740481C1C}">
                <a14:useLocalDpi xmlns:a14="http://schemas.microsoft.com/office/drawing/2010/main" val="0"/>
              </a:ext>
            </a:extLst>
          </a:blip>
          <a:srcRect l="-1" r="25244"/>
          <a:stretch>
            <a:fillRect/>
          </a:stretch>
        </p:blipFill>
        <p:spPr>
          <a:xfrm>
            <a:off x="5342963" y="699764"/>
            <a:ext cx="6873618" cy="5316391"/>
          </a:xfrm>
          <a:prstGeom prst="rect">
            <a:avLst/>
          </a:prstGeom>
        </p:spPr>
      </p:pic>
      <p:pic>
        <p:nvPicPr>
          <p:cNvPr id="2" name="Picture 1" descr="A black background with white text&#10;&#10;Description automatically generated">
            <a:extLst>
              <a:ext uri="{FF2B5EF4-FFF2-40B4-BE49-F238E27FC236}">
                <a16:creationId xmlns:a16="http://schemas.microsoft.com/office/drawing/2014/main" id="{935B5EBF-A6D1-DC5F-42D8-2E0497A3A8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8234" y="583569"/>
            <a:ext cx="2518897" cy="52077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E258B-1364-16E2-D663-2B67637D40FD}"/>
              </a:ext>
            </a:extLst>
          </p:cNvPr>
          <p:cNvPicPr>
            <a:picLocks noChangeAspect="1"/>
          </p:cNvPicPr>
          <p:nvPr/>
        </p:nvPicPr>
        <p:blipFill>
          <a:blip r:embed="rId2">
            <a:extLst>
              <a:ext uri="{28A0092B-C50C-407E-A947-70E740481C1C}">
                <a14:useLocalDpi xmlns:a14="http://schemas.microsoft.com/office/drawing/2010/main" val="0"/>
              </a:ext>
            </a:extLst>
          </a:blip>
          <a:srcRect l="207" t="36826" r="824" b="-27367"/>
          <a:stretch>
            <a:fillRect/>
          </a:stretch>
        </p:blipFill>
        <p:spPr>
          <a:xfrm>
            <a:off x="0" y="0"/>
            <a:ext cx="12192000" cy="6273800"/>
          </a:xfrm>
          <a:prstGeom prst="rect">
            <a:avLst/>
          </a:prstGeom>
        </p:spPr>
      </p:pic>
      <p:sp>
        <p:nvSpPr>
          <p:cNvPr id="33" name="Rectangle 32">
            <a:extLst>
              <a:ext uri="{FF2B5EF4-FFF2-40B4-BE49-F238E27FC236}">
                <a16:creationId xmlns:a16="http://schemas.microsoft.com/office/drawing/2014/main" id="{412A98C8-EA09-709B-1A92-70B1C6E0D7A4}"/>
              </a:ext>
            </a:extLst>
          </p:cNvPr>
          <p:cNvSpPr/>
          <p:nvPr/>
        </p:nvSpPr>
        <p:spPr>
          <a:xfrm>
            <a:off x="1" y="0"/>
            <a:ext cx="12191999" cy="6858000"/>
          </a:xfrm>
          <a:prstGeom prst="rect">
            <a:avLst/>
          </a:prstGeom>
          <a:solidFill>
            <a:srgbClr val="333333">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p>
        </p:txBody>
      </p:sp>
      <p:pic>
        <p:nvPicPr>
          <p:cNvPr id="30" name="Picture 29">
            <a:extLst>
              <a:ext uri="{FF2B5EF4-FFF2-40B4-BE49-F238E27FC236}">
                <a16:creationId xmlns:a16="http://schemas.microsoft.com/office/drawing/2014/main" id="{578660AE-5716-6BFC-D022-53E1D076BC2E}"/>
              </a:ext>
            </a:extLst>
          </p:cNvPr>
          <p:cNvPicPr>
            <a:picLocks noChangeAspect="1"/>
          </p:cNvPicPr>
          <p:nvPr/>
        </p:nvPicPr>
        <p:blipFill>
          <a:blip r:embed="rId3">
            <a:extLst>
              <a:ext uri="{28A0092B-C50C-407E-A947-70E740481C1C}">
                <a14:useLocalDpi xmlns:a14="http://schemas.microsoft.com/office/drawing/2010/main" val="0"/>
              </a:ext>
            </a:extLst>
          </a:blip>
          <a:srcRect l="7897" r="7897"/>
          <a:stretch>
            <a:fillRect/>
          </a:stretch>
        </p:blipFill>
        <p:spPr>
          <a:xfrm>
            <a:off x="1" y="1242484"/>
            <a:ext cx="12192000" cy="5615517"/>
          </a:xfrm>
          <a:prstGeom prst="rect">
            <a:avLst/>
          </a:prstGeom>
          <a:ln w="38100">
            <a:noFill/>
          </a:ln>
        </p:spPr>
      </p:pic>
      <p:sp>
        <p:nvSpPr>
          <p:cNvPr id="31" name="TextBox 12">
            <a:extLst>
              <a:ext uri="{FF2B5EF4-FFF2-40B4-BE49-F238E27FC236}">
                <a16:creationId xmlns:a16="http://schemas.microsoft.com/office/drawing/2014/main" id="{162894EE-3CB0-6266-4357-79E3F79DD94D}"/>
              </a:ext>
            </a:extLst>
          </p:cNvPr>
          <p:cNvSpPr txBox="1"/>
          <p:nvPr/>
        </p:nvSpPr>
        <p:spPr>
          <a:xfrm>
            <a:off x="508000" y="387928"/>
            <a:ext cx="6777980" cy="587725"/>
          </a:xfrm>
          <a:prstGeom prst="rect">
            <a:avLst/>
          </a:prstGeom>
        </p:spPr>
        <p:txBody>
          <a:bodyPr lIns="0" tIns="0" rIns="0" bIns="0" rtlCol="0" anchor="t">
            <a:spAutoFit/>
          </a:bodyPr>
          <a:lstStyle/>
          <a:p>
            <a:pPr>
              <a:lnSpc>
                <a:spcPts val="5134"/>
              </a:lnSpc>
            </a:pPr>
            <a:r>
              <a:rPr lang="en-US" sz="3067" b="1" dirty="0">
                <a:solidFill>
                  <a:schemeClr val="bg1"/>
                </a:solidFill>
                <a:latin typeface="Montserrat Bold"/>
                <a:ea typeface="Montserrat Bold"/>
                <a:cs typeface="Montserrat Bold"/>
                <a:sym typeface="Montserrat Bold"/>
              </a:rPr>
              <a:t>NEW ERA</a:t>
            </a:r>
          </a:p>
        </p:txBody>
      </p:sp>
      <p:sp>
        <p:nvSpPr>
          <p:cNvPr id="32" name="TextBox 13">
            <a:extLst>
              <a:ext uri="{FF2B5EF4-FFF2-40B4-BE49-F238E27FC236}">
                <a16:creationId xmlns:a16="http://schemas.microsoft.com/office/drawing/2014/main" id="{8A826B99-4A1E-39DD-F4B8-542561AB702D}"/>
              </a:ext>
            </a:extLst>
          </p:cNvPr>
          <p:cNvSpPr txBox="1"/>
          <p:nvPr/>
        </p:nvSpPr>
        <p:spPr>
          <a:xfrm>
            <a:off x="524692" y="1012366"/>
            <a:ext cx="5469709" cy="431849"/>
          </a:xfrm>
          <a:prstGeom prst="rect">
            <a:avLst/>
          </a:prstGeom>
        </p:spPr>
        <p:txBody>
          <a:bodyPr wrap="square" lIns="0" tIns="0" rIns="0" bIns="0" rtlCol="0" anchor="t">
            <a:spAutoFit/>
          </a:bodyPr>
          <a:lstStyle/>
          <a:p>
            <a:pPr>
              <a:lnSpc>
                <a:spcPts val="3734"/>
              </a:lnSpc>
            </a:pPr>
            <a:r>
              <a:rPr lang="en-US" sz="2400" dirty="0">
                <a:solidFill>
                  <a:schemeClr val="bg1"/>
                </a:solidFill>
                <a:latin typeface="Montserrat"/>
                <a:ea typeface="Montserrat"/>
                <a:cs typeface="Montserrat"/>
                <a:sym typeface="Montserrat"/>
              </a:rPr>
              <a:t>UNLOCING NEUTRAL AIR CARGO</a:t>
            </a:r>
          </a:p>
        </p:txBody>
      </p:sp>
      <p:sp>
        <p:nvSpPr>
          <p:cNvPr id="35" name="TextBox 30">
            <a:extLst>
              <a:ext uri="{FF2B5EF4-FFF2-40B4-BE49-F238E27FC236}">
                <a16:creationId xmlns:a16="http://schemas.microsoft.com/office/drawing/2014/main" id="{57A18B98-E5DF-5E3F-FAEE-50529F77208E}"/>
              </a:ext>
            </a:extLst>
          </p:cNvPr>
          <p:cNvSpPr txBox="1"/>
          <p:nvPr/>
        </p:nvSpPr>
        <p:spPr>
          <a:xfrm>
            <a:off x="812800" y="2221299"/>
            <a:ext cx="3453198" cy="1050800"/>
          </a:xfrm>
          <a:prstGeom prst="rect">
            <a:avLst/>
          </a:prstGeom>
        </p:spPr>
        <p:txBody>
          <a:bodyPr wrap="square" lIns="0" tIns="0" rIns="0" bIns="0" rtlCol="0" anchor="t">
            <a:spAutoFit/>
          </a:bodyPr>
          <a:lstStyle/>
          <a:p>
            <a:pPr>
              <a:lnSpc>
                <a:spcPts val="2800"/>
              </a:lnSpc>
            </a:pPr>
            <a:r>
              <a:rPr lang="en-US" sz="2000" dirty="0">
                <a:solidFill>
                  <a:schemeClr val="bg1"/>
                </a:solidFill>
                <a:latin typeface="Montserrat Bold" panose="00000800000000000000" pitchFamily="2" charset="0"/>
                <a:ea typeface="Montserrat"/>
                <a:cs typeface="Montserrat"/>
                <a:sym typeface="Montserrat"/>
              </a:rPr>
              <a:t>AN ACCESSIBLE, STRUCTURED &amp; NEUTRAL AIR CARGO PARTNER</a:t>
            </a:r>
          </a:p>
        </p:txBody>
      </p:sp>
      <p:cxnSp>
        <p:nvCxnSpPr>
          <p:cNvPr id="36" name="Straight Connector 35">
            <a:extLst>
              <a:ext uri="{FF2B5EF4-FFF2-40B4-BE49-F238E27FC236}">
                <a16:creationId xmlns:a16="http://schemas.microsoft.com/office/drawing/2014/main" id="{FCFAA934-40FA-C8FA-E243-BA3F46A0BA78}"/>
              </a:ext>
            </a:extLst>
          </p:cNvPr>
          <p:cNvCxnSpPr/>
          <p:nvPr/>
        </p:nvCxnSpPr>
        <p:spPr>
          <a:xfrm>
            <a:off x="588753" y="2262094"/>
            <a:ext cx="0" cy="1016000"/>
          </a:xfrm>
          <a:prstGeom prst="line">
            <a:avLst/>
          </a:prstGeom>
          <a:ln w="38100">
            <a:solidFill>
              <a:srgbClr val="FFFFFF"/>
            </a:solidFill>
          </a:ln>
        </p:spPr>
        <p:style>
          <a:lnRef idx="1">
            <a:schemeClr val="accent1"/>
          </a:lnRef>
          <a:fillRef idx="0">
            <a:schemeClr val="accent1"/>
          </a:fillRef>
          <a:effectRef idx="0">
            <a:schemeClr val="accent1"/>
          </a:effectRef>
          <a:fontRef idx="minor">
            <a:schemeClr val="tx1"/>
          </a:fontRef>
        </p:style>
      </p:cxnSp>
      <p:sp>
        <p:nvSpPr>
          <p:cNvPr id="37" name="Freeform 4">
            <a:extLst>
              <a:ext uri="{FF2B5EF4-FFF2-40B4-BE49-F238E27FC236}">
                <a16:creationId xmlns:a16="http://schemas.microsoft.com/office/drawing/2014/main" id="{A7A3F166-F30F-FCB1-07DC-DBFCB6363F4E}"/>
              </a:ext>
            </a:extLst>
          </p:cNvPr>
          <p:cNvSpPr/>
          <p:nvPr/>
        </p:nvSpPr>
        <p:spPr>
          <a:xfrm>
            <a:off x="560002" y="4635196"/>
            <a:ext cx="631603" cy="466073"/>
          </a:xfrm>
          <a:custGeom>
            <a:avLst/>
            <a:gdLst/>
            <a:ahLst/>
            <a:cxnLst/>
            <a:rect l="l" t="t" r="r" b="b"/>
            <a:pathLst>
              <a:path w="1754332" h="1294558">
                <a:moveTo>
                  <a:pt x="0" y="0"/>
                </a:moveTo>
                <a:lnTo>
                  <a:pt x="1754331" y="0"/>
                </a:lnTo>
                <a:lnTo>
                  <a:pt x="1754331" y="1294558"/>
                </a:lnTo>
                <a:lnTo>
                  <a:pt x="0" y="1294558"/>
                </a:lnTo>
                <a:lnTo>
                  <a:pt x="0" y="0"/>
                </a:lnTo>
                <a:close/>
              </a:path>
            </a:pathLst>
          </a:custGeom>
          <a:blipFill>
            <a:blip r:embed="rId4"/>
            <a:stretch>
              <a:fillRect/>
            </a:stretch>
          </a:blipFill>
        </p:spPr>
        <p:txBody>
          <a:bodyPr/>
          <a:lstStyle/>
          <a:p>
            <a:endParaRPr lang="en-MA" sz="1200" dirty="0"/>
          </a:p>
        </p:txBody>
      </p:sp>
      <p:sp>
        <p:nvSpPr>
          <p:cNvPr id="38" name="Freeform 5">
            <a:extLst>
              <a:ext uri="{FF2B5EF4-FFF2-40B4-BE49-F238E27FC236}">
                <a16:creationId xmlns:a16="http://schemas.microsoft.com/office/drawing/2014/main" id="{A7427A5B-E8E2-7230-9C20-F2FF4C0C8D4F}"/>
              </a:ext>
            </a:extLst>
          </p:cNvPr>
          <p:cNvSpPr/>
          <p:nvPr/>
        </p:nvSpPr>
        <p:spPr>
          <a:xfrm>
            <a:off x="6482718" y="4520578"/>
            <a:ext cx="420661" cy="571141"/>
          </a:xfrm>
          <a:custGeom>
            <a:avLst/>
            <a:gdLst/>
            <a:ahLst/>
            <a:cxnLst/>
            <a:rect l="l" t="t" r="r" b="b"/>
            <a:pathLst>
              <a:path w="1168422" h="1586394">
                <a:moveTo>
                  <a:pt x="0" y="0"/>
                </a:moveTo>
                <a:lnTo>
                  <a:pt x="1168422" y="0"/>
                </a:lnTo>
                <a:lnTo>
                  <a:pt x="1168422" y="1586394"/>
                </a:lnTo>
                <a:lnTo>
                  <a:pt x="0" y="1586394"/>
                </a:lnTo>
                <a:lnTo>
                  <a:pt x="0" y="0"/>
                </a:lnTo>
                <a:close/>
              </a:path>
            </a:pathLst>
          </a:custGeom>
          <a:blipFill>
            <a:blip r:embed="rId5"/>
            <a:stretch>
              <a:fillRect/>
            </a:stretch>
          </a:blipFill>
        </p:spPr>
        <p:txBody>
          <a:bodyPr/>
          <a:lstStyle/>
          <a:p>
            <a:endParaRPr lang="en-MA" sz="1200"/>
          </a:p>
        </p:txBody>
      </p:sp>
      <p:sp>
        <p:nvSpPr>
          <p:cNvPr id="39" name="Freeform 6">
            <a:extLst>
              <a:ext uri="{FF2B5EF4-FFF2-40B4-BE49-F238E27FC236}">
                <a16:creationId xmlns:a16="http://schemas.microsoft.com/office/drawing/2014/main" id="{37AC93D0-6830-0B9D-AEFB-3BE96E97429D}"/>
              </a:ext>
            </a:extLst>
          </p:cNvPr>
          <p:cNvSpPr/>
          <p:nvPr/>
        </p:nvSpPr>
        <p:spPr>
          <a:xfrm>
            <a:off x="3464925" y="4598099"/>
            <a:ext cx="716396" cy="431308"/>
          </a:xfrm>
          <a:custGeom>
            <a:avLst/>
            <a:gdLst/>
            <a:ahLst/>
            <a:cxnLst/>
            <a:rect l="l" t="t" r="r" b="b"/>
            <a:pathLst>
              <a:path w="1989853" h="1197996">
                <a:moveTo>
                  <a:pt x="0" y="0"/>
                </a:moveTo>
                <a:lnTo>
                  <a:pt x="1989854" y="0"/>
                </a:lnTo>
                <a:lnTo>
                  <a:pt x="1989854" y="1197996"/>
                </a:lnTo>
                <a:lnTo>
                  <a:pt x="0" y="1197996"/>
                </a:lnTo>
                <a:lnTo>
                  <a:pt x="0" y="0"/>
                </a:lnTo>
                <a:close/>
              </a:path>
            </a:pathLst>
          </a:custGeom>
          <a:blipFill>
            <a:blip r:embed="rId6"/>
            <a:stretch>
              <a:fillRect/>
            </a:stretch>
          </a:blipFill>
        </p:spPr>
        <p:txBody>
          <a:bodyPr/>
          <a:lstStyle/>
          <a:p>
            <a:endParaRPr lang="en-MA" sz="1200"/>
          </a:p>
        </p:txBody>
      </p:sp>
      <p:sp>
        <p:nvSpPr>
          <p:cNvPr id="40" name="Freeform 7">
            <a:extLst>
              <a:ext uri="{FF2B5EF4-FFF2-40B4-BE49-F238E27FC236}">
                <a16:creationId xmlns:a16="http://schemas.microsoft.com/office/drawing/2014/main" id="{F23E1072-DCF0-435A-03FD-2A36AF5FBA87}"/>
              </a:ext>
            </a:extLst>
          </p:cNvPr>
          <p:cNvSpPr/>
          <p:nvPr/>
        </p:nvSpPr>
        <p:spPr>
          <a:xfrm>
            <a:off x="9173362" y="4599677"/>
            <a:ext cx="800658" cy="541513"/>
          </a:xfrm>
          <a:custGeom>
            <a:avLst/>
            <a:gdLst/>
            <a:ahLst/>
            <a:cxnLst/>
            <a:rect l="l" t="t" r="r" b="b"/>
            <a:pathLst>
              <a:path w="2223899" h="1504099">
                <a:moveTo>
                  <a:pt x="0" y="0"/>
                </a:moveTo>
                <a:lnTo>
                  <a:pt x="2223899" y="0"/>
                </a:lnTo>
                <a:lnTo>
                  <a:pt x="2223899" y="1504099"/>
                </a:lnTo>
                <a:lnTo>
                  <a:pt x="0" y="1504099"/>
                </a:lnTo>
                <a:lnTo>
                  <a:pt x="0" y="0"/>
                </a:lnTo>
                <a:close/>
              </a:path>
            </a:pathLst>
          </a:custGeom>
          <a:blipFill>
            <a:blip r:embed="rId7"/>
            <a:stretch>
              <a:fillRect/>
            </a:stretch>
          </a:blipFill>
        </p:spPr>
        <p:txBody>
          <a:bodyPr/>
          <a:lstStyle/>
          <a:p>
            <a:endParaRPr lang="en-MA" sz="1200"/>
          </a:p>
        </p:txBody>
      </p:sp>
      <p:sp>
        <p:nvSpPr>
          <p:cNvPr id="41" name="TextBox 22">
            <a:extLst>
              <a:ext uri="{FF2B5EF4-FFF2-40B4-BE49-F238E27FC236}">
                <a16:creationId xmlns:a16="http://schemas.microsoft.com/office/drawing/2014/main" id="{3B0817CE-0E36-94C5-C649-7C5B4CB9AF56}"/>
              </a:ext>
            </a:extLst>
          </p:cNvPr>
          <p:cNvSpPr txBox="1"/>
          <p:nvPr/>
        </p:nvSpPr>
        <p:spPr>
          <a:xfrm>
            <a:off x="1288086" y="4604789"/>
            <a:ext cx="2375099" cy="521938"/>
          </a:xfrm>
          <a:prstGeom prst="rect">
            <a:avLst/>
          </a:prstGeom>
        </p:spPr>
        <p:txBody>
          <a:bodyPr lIns="0" tIns="0" rIns="0" bIns="0" rtlCol="0" anchor="t">
            <a:spAutoFit/>
          </a:bodyPr>
          <a:lstStyle/>
          <a:p>
            <a:pPr>
              <a:lnSpc>
                <a:spcPts val="2053"/>
              </a:lnSpc>
            </a:pPr>
            <a:r>
              <a:rPr lang="en-US" sz="1600" b="1" dirty="0">
                <a:solidFill>
                  <a:srgbClr val="333333"/>
                </a:solidFill>
                <a:latin typeface="Montserrat Bold"/>
                <a:ea typeface="Montserrat Bold"/>
                <a:cs typeface="Montserrat Bold"/>
                <a:sym typeface="Montserrat Bold"/>
              </a:rPr>
              <a:t>First Neutral Wholesaler</a:t>
            </a:r>
          </a:p>
        </p:txBody>
      </p:sp>
      <p:sp>
        <p:nvSpPr>
          <p:cNvPr id="42" name="TextBox 23">
            <a:extLst>
              <a:ext uri="{FF2B5EF4-FFF2-40B4-BE49-F238E27FC236}">
                <a16:creationId xmlns:a16="http://schemas.microsoft.com/office/drawing/2014/main" id="{7947D21C-E4C4-42C0-8473-EF1694F9959A}"/>
              </a:ext>
            </a:extLst>
          </p:cNvPr>
          <p:cNvSpPr txBox="1"/>
          <p:nvPr/>
        </p:nvSpPr>
        <p:spPr>
          <a:xfrm>
            <a:off x="4260411" y="4658069"/>
            <a:ext cx="1187142" cy="252633"/>
          </a:xfrm>
          <a:prstGeom prst="rect">
            <a:avLst/>
          </a:prstGeom>
        </p:spPr>
        <p:txBody>
          <a:bodyPr wrap="square" lIns="0" tIns="0" rIns="0" bIns="0" rtlCol="0" anchor="t">
            <a:spAutoFit/>
          </a:bodyPr>
          <a:lstStyle/>
          <a:p>
            <a:pPr>
              <a:lnSpc>
                <a:spcPts val="2053"/>
              </a:lnSpc>
            </a:pPr>
            <a:r>
              <a:rPr lang="en-US" sz="1600" b="1" dirty="0">
                <a:solidFill>
                  <a:srgbClr val="333333"/>
                </a:solidFill>
                <a:latin typeface="Montserrat Bold"/>
                <a:ea typeface="Montserrat Bold"/>
                <a:cs typeface="Montserrat Bold"/>
                <a:sym typeface="Montserrat Bold"/>
              </a:rPr>
              <a:t>Services</a:t>
            </a:r>
          </a:p>
        </p:txBody>
      </p:sp>
      <p:sp>
        <p:nvSpPr>
          <p:cNvPr id="43" name="TextBox 24">
            <a:extLst>
              <a:ext uri="{FF2B5EF4-FFF2-40B4-BE49-F238E27FC236}">
                <a16:creationId xmlns:a16="http://schemas.microsoft.com/office/drawing/2014/main" id="{4F8020EC-60EF-8085-2475-FAECA20523F5}"/>
              </a:ext>
            </a:extLst>
          </p:cNvPr>
          <p:cNvSpPr txBox="1"/>
          <p:nvPr/>
        </p:nvSpPr>
        <p:spPr>
          <a:xfrm>
            <a:off x="7072617" y="4551014"/>
            <a:ext cx="1876127" cy="521938"/>
          </a:xfrm>
          <a:prstGeom prst="rect">
            <a:avLst/>
          </a:prstGeom>
        </p:spPr>
        <p:txBody>
          <a:bodyPr wrap="square" lIns="0" tIns="0" rIns="0" bIns="0" rtlCol="0" anchor="t">
            <a:spAutoFit/>
          </a:bodyPr>
          <a:lstStyle/>
          <a:p>
            <a:pPr>
              <a:lnSpc>
                <a:spcPts val="2053"/>
              </a:lnSpc>
            </a:pPr>
            <a:r>
              <a:rPr lang="en-US" sz="1600" b="1" dirty="0">
                <a:solidFill>
                  <a:srgbClr val="333333"/>
                </a:solidFill>
                <a:latin typeface="Montserrat Bold"/>
                <a:ea typeface="Montserrat Bold"/>
                <a:cs typeface="Montserrat Bold"/>
                <a:sym typeface="Montserrat Bold"/>
              </a:rPr>
              <a:t>Community Served</a:t>
            </a:r>
          </a:p>
        </p:txBody>
      </p:sp>
      <p:sp>
        <p:nvSpPr>
          <p:cNvPr id="44" name="TextBox 25">
            <a:extLst>
              <a:ext uri="{FF2B5EF4-FFF2-40B4-BE49-F238E27FC236}">
                <a16:creationId xmlns:a16="http://schemas.microsoft.com/office/drawing/2014/main" id="{B6115FBD-4FDC-50B2-FFD4-B29FEF7A71C9}"/>
              </a:ext>
            </a:extLst>
          </p:cNvPr>
          <p:cNvSpPr txBox="1"/>
          <p:nvPr/>
        </p:nvSpPr>
        <p:spPr>
          <a:xfrm>
            <a:off x="10031773" y="4557670"/>
            <a:ext cx="2094012" cy="521938"/>
          </a:xfrm>
          <a:prstGeom prst="rect">
            <a:avLst/>
          </a:prstGeom>
        </p:spPr>
        <p:txBody>
          <a:bodyPr wrap="square" lIns="0" tIns="0" rIns="0" bIns="0" rtlCol="0" anchor="t">
            <a:spAutoFit/>
          </a:bodyPr>
          <a:lstStyle/>
          <a:p>
            <a:pPr>
              <a:lnSpc>
                <a:spcPts val="2053"/>
              </a:lnSpc>
            </a:pPr>
            <a:r>
              <a:rPr lang="en-US" sz="1600" b="1" dirty="0">
                <a:solidFill>
                  <a:srgbClr val="333333"/>
                </a:solidFill>
                <a:latin typeface="Montserrat Bold"/>
                <a:ea typeface="Montserrat Bold"/>
                <a:cs typeface="Montserrat Bold"/>
                <a:sym typeface="Montserrat Bold"/>
              </a:rPr>
              <a:t>Strategic </a:t>
            </a:r>
            <a:r>
              <a:rPr lang="en-US" sz="1600" b="1" dirty="0" err="1">
                <a:solidFill>
                  <a:srgbClr val="333333"/>
                </a:solidFill>
                <a:latin typeface="Montserrat Bold"/>
                <a:ea typeface="Montserrat Bold"/>
                <a:cs typeface="Montserrat Bold"/>
                <a:sym typeface="Montserrat Bold"/>
              </a:rPr>
              <a:t>Partnerhips</a:t>
            </a:r>
            <a:endParaRPr lang="en-US" sz="1600" b="1" dirty="0">
              <a:solidFill>
                <a:srgbClr val="333333"/>
              </a:solidFill>
              <a:latin typeface="Montserrat Bold"/>
              <a:ea typeface="Montserrat Bold"/>
              <a:cs typeface="Montserrat Bold"/>
              <a:sym typeface="Montserrat Bold"/>
            </a:endParaRPr>
          </a:p>
        </p:txBody>
      </p:sp>
      <p:sp>
        <p:nvSpPr>
          <p:cNvPr id="45" name="TextBox 26">
            <a:extLst>
              <a:ext uri="{FF2B5EF4-FFF2-40B4-BE49-F238E27FC236}">
                <a16:creationId xmlns:a16="http://schemas.microsoft.com/office/drawing/2014/main" id="{A4E028CE-2430-D623-5178-E55868B8A039}"/>
              </a:ext>
            </a:extLst>
          </p:cNvPr>
          <p:cNvSpPr txBox="1"/>
          <p:nvPr/>
        </p:nvSpPr>
        <p:spPr>
          <a:xfrm>
            <a:off x="488312" y="5272969"/>
            <a:ext cx="3170254" cy="1076770"/>
          </a:xfrm>
          <a:prstGeom prst="rect">
            <a:avLst/>
          </a:prstGeom>
        </p:spPr>
        <p:txBody>
          <a:bodyPr wrap="square" lIns="0" tIns="0" rIns="0" bIns="0" rtlCol="0" anchor="t">
            <a:spAutoFit/>
          </a:bodyPr>
          <a:lstStyle/>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Established office at CFC</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Dedicated local team</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End to End operational control</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IATA CASS Associate</a:t>
            </a:r>
          </a:p>
        </p:txBody>
      </p:sp>
      <p:sp>
        <p:nvSpPr>
          <p:cNvPr id="46" name="TextBox 27">
            <a:extLst>
              <a:ext uri="{FF2B5EF4-FFF2-40B4-BE49-F238E27FC236}">
                <a16:creationId xmlns:a16="http://schemas.microsoft.com/office/drawing/2014/main" id="{A066A286-AFB2-86F6-D05B-92CD41290EE4}"/>
              </a:ext>
            </a:extLst>
          </p:cNvPr>
          <p:cNvSpPr txBox="1"/>
          <p:nvPr/>
        </p:nvSpPr>
        <p:spPr>
          <a:xfrm>
            <a:off x="3546610" y="5250049"/>
            <a:ext cx="2511726" cy="1076770"/>
          </a:xfrm>
          <a:prstGeom prst="rect">
            <a:avLst/>
          </a:prstGeom>
        </p:spPr>
        <p:txBody>
          <a:bodyPr lIns="0" tIns="0" rIns="0" bIns="0" rtlCol="0" anchor="t">
            <a:spAutoFit/>
          </a:bodyPr>
          <a:lstStyle/>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Neutral Export Services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Time-Critical &amp; Charters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Airline Network Solutions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African Cargo Connectivity</a:t>
            </a:r>
          </a:p>
        </p:txBody>
      </p:sp>
      <p:sp>
        <p:nvSpPr>
          <p:cNvPr id="47" name="TextBox 28">
            <a:extLst>
              <a:ext uri="{FF2B5EF4-FFF2-40B4-BE49-F238E27FC236}">
                <a16:creationId xmlns:a16="http://schemas.microsoft.com/office/drawing/2014/main" id="{9C608BDD-676D-B0AC-3C56-A5CC3EB381FB}"/>
              </a:ext>
            </a:extLst>
          </p:cNvPr>
          <p:cNvSpPr txBox="1"/>
          <p:nvPr/>
        </p:nvSpPr>
        <p:spPr>
          <a:xfrm>
            <a:off x="6605145" y="5267514"/>
            <a:ext cx="2342185" cy="1076770"/>
          </a:xfrm>
          <a:prstGeom prst="rect">
            <a:avLst/>
          </a:prstGeom>
        </p:spPr>
        <p:txBody>
          <a:bodyPr wrap="square" lIns="0" tIns="0" rIns="0" bIns="0" rtlCol="0" anchor="t">
            <a:spAutoFit/>
          </a:bodyPr>
          <a:lstStyle/>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SMEs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Non-IATA forwarders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Overseas agents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Airline partners</a:t>
            </a:r>
          </a:p>
        </p:txBody>
      </p:sp>
      <p:sp>
        <p:nvSpPr>
          <p:cNvPr id="48" name="TextBox 29">
            <a:extLst>
              <a:ext uri="{FF2B5EF4-FFF2-40B4-BE49-F238E27FC236}">
                <a16:creationId xmlns:a16="http://schemas.microsoft.com/office/drawing/2014/main" id="{48DD6F3C-F544-83F8-0FA3-4250D920810B}"/>
              </a:ext>
            </a:extLst>
          </p:cNvPr>
          <p:cNvSpPr txBox="1"/>
          <p:nvPr/>
        </p:nvSpPr>
        <p:spPr>
          <a:xfrm>
            <a:off x="9231999" y="5274170"/>
            <a:ext cx="2972701" cy="1076770"/>
          </a:xfrm>
          <a:prstGeom prst="rect">
            <a:avLst/>
          </a:prstGeom>
        </p:spPr>
        <p:txBody>
          <a:bodyPr wrap="square" lIns="0" tIns="0" rIns="0" bIns="0" rtlCol="0" anchor="t">
            <a:spAutoFit/>
          </a:bodyPr>
          <a:lstStyle/>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Airline relationships</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Global cargo network</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Operational expertise</a:t>
            </a:r>
          </a:p>
          <a:p>
            <a:pPr marL="228611" indent="-228611">
              <a:lnSpc>
                <a:spcPct val="150000"/>
              </a:lnSpc>
              <a:buFont typeface="Arial" panose="020B0604020202020204" pitchFamily="34" charset="0"/>
              <a:buChar char="•"/>
            </a:pPr>
            <a:r>
              <a:rPr lang="en-US" sz="1200" dirty="0">
                <a:solidFill>
                  <a:srgbClr val="1B1C1D"/>
                </a:solidFill>
                <a:latin typeface="Montserrat"/>
                <a:ea typeface="Montserrat"/>
                <a:cs typeface="Montserrat"/>
                <a:sym typeface="Montserrat"/>
              </a:rPr>
              <a:t>IT Tools, Data and Statistics</a:t>
            </a:r>
          </a:p>
        </p:txBody>
      </p:sp>
      <p:pic>
        <p:nvPicPr>
          <p:cNvPr id="2" name="Picture 1">
            <a:extLst>
              <a:ext uri="{FF2B5EF4-FFF2-40B4-BE49-F238E27FC236}">
                <a16:creationId xmlns:a16="http://schemas.microsoft.com/office/drawing/2014/main" id="{E4AAFFFC-6FEE-A509-C962-9C95702FF15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9148236" y="583569"/>
            <a:ext cx="2518893" cy="520771"/>
          </a:xfrm>
          <a:prstGeom prst="rect">
            <a:avLst/>
          </a:prstGeom>
        </p:spPr>
      </p:pic>
    </p:spTree>
    <p:extLst>
      <p:ext uri="{BB962C8B-B14F-4D97-AF65-F5344CB8AC3E}">
        <p14:creationId xmlns:p14="http://schemas.microsoft.com/office/powerpoint/2010/main" val="3593316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B9FDDBD-F5BA-1CF7-7754-4EAB6F056E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12192000" cy="6857999"/>
          </a:xfrm>
          <a:prstGeom prst="rect">
            <a:avLst/>
          </a:prstGeom>
        </p:spPr>
      </p:pic>
      <p:sp>
        <p:nvSpPr>
          <p:cNvPr id="11" name="TextBox 8">
            <a:extLst>
              <a:ext uri="{FF2B5EF4-FFF2-40B4-BE49-F238E27FC236}">
                <a16:creationId xmlns:a16="http://schemas.microsoft.com/office/drawing/2014/main" id="{1E0CF3EB-5F9A-3D93-7693-8AF75BC4332A}"/>
              </a:ext>
            </a:extLst>
          </p:cNvPr>
          <p:cNvSpPr txBox="1"/>
          <p:nvPr/>
        </p:nvSpPr>
        <p:spPr>
          <a:xfrm>
            <a:off x="3173418" y="3212740"/>
            <a:ext cx="5845165" cy="1384995"/>
          </a:xfrm>
          <a:prstGeom prst="rect">
            <a:avLst/>
          </a:prstGeom>
        </p:spPr>
        <p:txBody>
          <a:bodyPr lIns="0" tIns="0" rIns="0" bIns="0" rtlCol="0" anchor="t">
            <a:spAutoFit/>
          </a:bodyPr>
          <a:lstStyle/>
          <a:p>
            <a:pPr algn="ctr">
              <a:lnSpc>
                <a:spcPts val="5426"/>
              </a:lnSpc>
            </a:pPr>
            <a:r>
              <a:rPr lang="en-US" sz="4800" b="1" dirty="0">
                <a:solidFill>
                  <a:schemeClr val="bg1"/>
                </a:solidFill>
                <a:latin typeface="Montserrat Bold"/>
                <a:ea typeface="Montserrat Bold"/>
                <a:cs typeface="Montserrat Bold"/>
                <a:sym typeface="Montserrat Bold"/>
              </a:rPr>
              <a:t>MOROCCO</a:t>
            </a:r>
          </a:p>
          <a:p>
            <a:pPr algn="ctr">
              <a:lnSpc>
                <a:spcPts val="5426"/>
              </a:lnSpc>
            </a:pPr>
            <a:r>
              <a:rPr lang="en-US" sz="4800" b="1" dirty="0">
                <a:solidFill>
                  <a:schemeClr val="bg1"/>
                </a:solidFill>
                <a:latin typeface="Montserrat Bold"/>
                <a:ea typeface="Montserrat Bold"/>
                <a:cs typeface="Montserrat Bold"/>
                <a:sym typeface="Montserrat Bold"/>
              </a:rPr>
              <a:t>UNLOCKED</a:t>
            </a:r>
          </a:p>
        </p:txBody>
      </p:sp>
      <p:pic>
        <p:nvPicPr>
          <p:cNvPr id="2" name="Picture 1">
            <a:extLst>
              <a:ext uri="{FF2B5EF4-FFF2-40B4-BE49-F238E27FC236}">
                <a16:creationId xmlns:a16="http://schemas.microsoft.com/office/drawing/2014/main" id="{65F43BC4-7420-F025-FC22-BDF27DFC37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74489" y="2260600"/>
            <a:ext cx="3443023" cy="71183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33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9A73E73-E1AD-48B6-A6E3-178D69D07E1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061" b="8425"/>
          <a:stretch/>
        </p:blipFill>
        <p:spPr>
          <a:xfrm>
            <a:off x="-16511" y="-36095"/>
            <a:ext cx="12219823" cy="6894095"/>
          </a:xfrm>
          <a:prstGeom prst="rect">
            <a:avLst/>
          </a:prstGeom>
        </p:spPr>
      </p:pic>
      <p:sp>
        <p:nvSpPr>
          <p:cNvPr id="11" name="Rectangle 10"/>
          <p:cNvSpPr/>
          <p:nvPr/>
        </p:nvSpPr>
        <p:spPr>
          <a:xfrm>
            <a:off x="-8532" y="-13689"/>
            <a:ext cx="12200532" cy="6882064"/>
          </a:xfrm>
          <a:prstGeom prst="rect">
            <a:avLst/>
          </a:prstGeom>
          <a:solidFill>
            <a:srgbClr val="262526">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9530" y="2176019"/>
            <a:ext cx="8884408" cy="2469866"/>
          </a:xfrm>
          <a:prstGeom prst="rect">
            <a:avLst/>
          </a:prstGeom>
        </p:spPr>
      </p:pic>
      <p:pic>
        <p:nvPicPr>
          <p:cNvPr id="12" name="Picture 11">
            <a:extLst>
              <a:ext uri="{FF2B5EF4-FFF2-40B4-BE49-F238E27FC236}">
                <a16:creationId xmlns:a16="http://schemas.microsoft.com/office/drawing/2014/main" id="{8D26DDDC-8ECA-4F4B-8B2F-9D36D8E6B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835764">
            <a:off x="4926588" y="-4336279"/>
            <a:ext cx="11289003" cy="4256679"/>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pic>
        <p:nvPicPr>
          <p:cNvPr id="4" name="Graphic 3">
            <a:extLst>
              <a:ext uri="{FF2B5EF4-FFF2-40B4-BE49-F238E27FC236}">
                <a16:creationId xmlns:a16="http://schemas.microsoft.com/office/drawing/2014/main" id="{DA4A0050-249E-4903-BC9D-3CDE130012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2641" y="5905261"/>
            <a:ext cx="1895475" cy="522517"/>
          </a:xfrm>
          <a:prstGeom prst="rect">
            <a:avLst/>
          </a:prstGeom>
        </p:spPr>
      </p:pic>
    </p:spTree>
    <p:extLst>
      <p:ext uri="{BB962C8B-B14F-4D97-AF65-F5344CB8AC3E}">
        <p14:creationId xmlns:p14="http://schemas.microsoft.com/office/powerpoint/2010/main" val="1793753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5F043-B6EF-9C49-99DD-683DC587EEE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8CC4E10-DB82-38F8-81D8-F85CA87AE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F758F68B-AB4B-CEF1-6809-5B16325C467F}"/>
              </a:ext>
            </a:extLst>
          </p:cNvPr>
          <p:cNvSpPr txBox="1"/>
          <p:nvPr/>
        </p:nvSpPr>
        <p:spPr>
          <a:xfrm>
            <a:off x="781050" y="578309"/>
            <a:ext cx="306494" cy="738664"/>
          </a:xfrm>
          <a:prstGeom prst="rect">
            <a:avLst/>
          </a:prstGeom>
          <a:noFill/>
        </p:spPr>
        <p:txBody>
          <a:bodyPr wrap="none" rtlCol="0">
            <a:spAutoFit/>
          </a:bodyPr>
          <a:lstStyle/>
          <a:p>
            <a:r>
              <a:rPr lang="en-US" sz="4200" b="1" dirty="0">
                <a:solidFill>
                  <a:srgbClr val="262526"/>
                </a:solidFill>
                <a:latin typeface="Montserrat" panose="02000505000000020004" pitchFamily="2" charset="0"/>
                <a:ea typeface="Lato Black" charset="0"/>
                <a:cs typeface="Lato Black" charset="0"/>
              </a:rPr>
              <a:t> </a:t>
            </a:r>
            <a:endParaRPr lang="en-US" sz="4200" b="1" dirty="0">
              <a:solidFill>
                <a:srgbClr val="262526"/>
              </a:solidFill>
              <a:latin typeface="Montserrat Ultra Light" panose="00000300000000000000" pitchFamily="50" charset="0"/>
              <a:ea typeface="Lato Black" charset="0"/>
              <a:cs typeface="Lato Black" charset="0"/>
            </a:endParaRPr>
          </a:p>
        </p:txBody>
      </p:sp>
      <p:sp>
        <p:nvSpPr>
          <p:cNvPr id="9" name="Subtitle 2">
            <a:extLst>
              <a:ext uri="{FF2B5EF4-FFF2-40B4-BE49-F238E27FC236}">
                <a16:creationId xmlns:a16="http://schemas.microsoft.com/office/drawing/2014/main" id="{B25F8756-82B3-A4BE-2E85-714E3B597B9B}"/>
              </a:ext>
            </a:extLst>
          </p:cNvPr>
          <p:cNvSpPr txBox="1">
            <a:spLocks/>
          </p:cNvSpPr>
          <p:nvPr/>
        </p:nvSpPr>
        <p:spPr>
          <a:xfrm>
            <a:off x="3604845" y="1671767"/>
            <a:ext cx="2659380" cy="247731"/>
          </a:xfrm>
          <a:prstGeom prst="rect">
            <a:avLst/>
          </a:prstGeom>
        </p:spPr>
        <p:txBody>
          <a:bodyPr vert="horz" wrap="square" lIns="108745" tIns="54373" rIns="108745" bIns="54373" numCol="1"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spcBef>
                <a:spcPts val="288"/>
              </a:spcBef>
            </a:pPr>
            <a:r>
              <a:rPr lang="en-US" sz="1200" baseline="30000" dirty="0">
                <a:latin typeface="Montserrat" panose="02000505000000020004" pitchFamily="2" charset="0"/>
              </a:rPr>
              <a:t> </a:t>
            </a:r>
          </a:p>
        </p:txBody>
      </p:sp>
      <p:sp>
        <p:nvSpPr>
          <p:cNvPr id="4" name="TextBox 3">
            <a:extLst>
              <a:ext uri="{FF2B5EF4-FFF2-40B4-BE49-F238E27FC236}">
                <a16:creationId xmlns:a16="http://schemas.microsoft.com/office/drawing/2014/main" id="{FF727024-959F-1A29-D6EC-632E9BD6192E}"/>
              </a:ext>
            </a:extLst>
          </p:cNvPr>
          <p:cNvSpPr txBox="1"/>
          <p:nvPr/>
        </p:nvSpPr>
        <p:spPr>
          <a:xfrm>
            <a:off x="781050" y="5254679"/>
            <a:ext cx="4394518" cy="338554"/>
          </a:xfrm>
          <a:prstGeom prst="rect">
            <a:avLst/>
          </a:prstGeom>
          <a:noFill/>
        </p:spPr>
        <p:txBody>
          <a:bodyPr wrap="square" rtlCol="0">
            <a:spAutoFit/>
          </a:bodyPr>
          <a:lstStyle/>
          <a:p>
            <a:r>
              <a:rPr lang="en-US" sz="2400" b="1" baseline="30000" dirty="0">
                <a:solidFill>
                  <a:schemeClr val="tx2"/>
                </a:solidFill>
                <a:latin typeface="Montserrat" panose="02000505000000020004" pitchFamily="2" charset="0"/>
              </a:rPr>
              <a:t> </a:t>
            </a:r>
            <a:endParaRPr lang="sr-Latn-RS" sz="2400" b="1" baseline="30000" dirty="0">
              <a:solidFill>
                <a:schemeClr val="tx2"/>
              </a:solidFill>
              <a:latin typeface="Montserrat" panose="02000505000000020004" pitchFamily="2" charset="0"/>
            </a:endParaRPr>
          </a:p>
        </p:txBody>
      </p:sp>
      <p:pic>
        <p:nvPicPr>
          <p:cNvPr id="2" name="Graphic 1">
            <a:extLst>
              <a:ext uri="{FF2B5EF4-FFF2-40B4-BE49-F238E27FC236}">
                <a16:creationId xmlns:a16="http://schemas.microsoft.com/office/drawing/2014/main" id="{36AD2A8D-CAF3-79A2-9CAB-B9EC6C351F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52988" y="6010992"/>
            <a:ext cx="2166573" cy="450098"/>
          </a:xfrm>
          <a:prstGeom prst="rect">
            <a:avLst/>
          </a:prstGeom>
        </p:spPr>
      </p:pic>
      <p:sp>
        <p:nvSpPr>
          <p:cNvPr id="3" name="Titel 6">
            <a:extLst>
              <a:ext uri="{FF2B5EF4-FFF2-40B4-BE49-F238E27FC236}">
                <a16:creationId xmlns:a16="http://schemas.microsoft.com/office/drawing/2014/main" id="{189DC14E-9BB7-25D3-54EB-BD629981AE52}"/>
              </a:ext>
            </a:extLst>
          </p:cNvPr>
          <p:cNvSpPr txBox="1">
            <a:spLocks/>
          </p:cNvSpPr>
          <p:nvPr/>
        </p:nvSpPr>
        <p:spPr>
          <a:xfrm>
            <a:off x="479965" y="788536"/>
            <a:ext cx="2416187" cy="7738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600" b="1" dirty="0">
                <a:solidFill>
                  <a:schemeClr val="bg1"/>
                </a:solidFill>
                <a:latin typeface="Montserrat" panose="00000500000000000000" pitchFamily="2" charset="0"/>
              </a:rPr>
              <a:t>Aero Africa</a:t>
            </a:r>
          </a:p>
          <a:p>
            <a:pPr algn="r"/>
            <a:r>
              <a:rPr lang="en-US" sz="2800" dirty="0">
                <a:solidFill>
                  <a:schemeClr val="bg1"/>
                </a:solidFill>
                <a:latin typeface="Montserrat Light" panose="00000400000000000000" pitchFamily="2" charset="0"/>
              </a:rPr>
              <a:t>NETWORK</a:t>
            </a:r>
          </a:p>
        </p:txBody>
      </p:sp>
      <p:cxnSp>
        <p:nvCxnSpPr>
          <p:cNvPr id="7" name="Straight Connector 6">
            <a:extLst>
              <a:ext uri="{FF2B5EF4-FFF2-40B4-BE49-F238E27FC236}">
                <a16:creationId xmlns:a16="http://schemas.microsoft.com/office/drawing/2014/main" id="{93DF4964-8F20-A50B-79BD-521EF8614C8C}"/>
              </a:ext>
            </a:extLst>
          </p:cNvPr>
          <p:cNvCxnSpPr/>
          <p:nvPr/>
        </p:nvCxnSpPr>
        <p:spPr>
          <a:xfrm>
            <a:off x="1582836" y="694331"/>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itel 6">
            <a:extLst>
              <a:ext uri="{FF2B5EF4-FFF2-40B4-BE49-F238E27FC236}">
                <a16:creationId xmlns:a16="http://schemas.microsoft.com/office/drawing/2014/main" id="{AF46A634-F1F3-5AD0-93E3-63F768A84F01}"/>
              </a:ext>
            </a:extLst>
          </p:cNvPr>
          <p:cNvSpPr txBox="1">
            <a:spLocks/>
          </p:cNvSpPr>
          <p:nvPr/>
        </p:nvSpPr>
        <p:spPr>
          <a:xfrm>
            <a:off x="781049" y="4136751"/>
            <a:ext cx="2416187" cy="202691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chemeClr val="bg1"/>
                </a:solidFill>
                <a:latin typeface="Montserrat" panose="00000500000000000000" pitchFamily="2" charset="0"/>
              </a:rPr>
              <a:t>84</a:t>
            </a:r>
          </a:p>
          <a:p>
            <a:r>
              <a:rPr lang="en-US" sz="2800" dirty="0">
                <a:solidFill>
                  <a:schemeClr val="bg1"/>
                </a:solidFill>
                <a:latin typeface="Montserrat Light" panose="00000400000000000000" pitchFamily="2" charset="0"/>
              </a:rPr>
              <a:t>airports</a:t>
            </a:r>
          </a:p>
          <a:p>
            <a:endParaRPr lang="en-US" sz="1400" b="1" dirty="0">
              <a:solidFill>
                <a:srgbClr val="FAB51C"/>
              </a:solidFill>
              <a:latin typeface="Montserrat Light" panose="00000400000000000000" pitchFamily="2" charset="0"/>
            </a:endParaRPr>
          </a:p>
          <a:p>
            <a:r>
              <a:rPr lang="en-US" sz="1400" b="1" dirty="0">
                <a:solidFill>
                  <a:srgbClr val="FAB51C"/>
                </a:solidFill>
                <a:latin typeface="Montserrat Light" panose="00000400000000000000" pitchFamily="2" charset="0"/>
              </a:rPr>
              <a:t>COVERING</a:t>
            </a:r>
          </a:p>
          <a:p>
            <a:endParaRPr lang="en-US" sz="1400" b="1" dirty="0">
              <a:solidFill>
                <a:srgbClr val="FAB51C"/>
              </a:solidFill>
              <a:latin typeface="Montserrat Light" panose="00000400000000000000" pitchFamily="2" charset="0"/>
            </a:endParaRPr>
          </a:p>
          <a:p>
            <a:r>
              <a:rPr lang="en-US" sz="2800" b="1" dirty="0">
                <a:solidFill>
                  <a:schemeClr val="bg1"/>
                </a:solidFill>
                <a:latin typeface="Montserrat" panose="00000500000000000000" pitchFamily="2" charset="0"/>
              </a:rPr>
              <a:t>54</a:t>
            </a:r>
            <a:endParaRPr lang="en-US" sz="2800" b="1" dirty="0">
              <a:solidFill>
                <a:schemeClr val="bg1"/>
              </a:solidFill>
              <a:latin typeface="Montserrat Light" panose="00000400000000000000" pitchFamily="2" charset="0"/>
            </a:endParaRPr>
          </a:p>
          <a:p>
            <a:r>
              <a:rPr lang="en-US" sz="2800" dirty="0">
                <a:solidFill>
                  <a:schemeClr val="bg1"/>
                </a:solidFill>
                <a:latin typeface="Montserrat Light" panose="00000400000000000000" pitchFamily="2" charset="0"/>
              </a:rPr>
              <a:t>countries</a:t>
            </a:r>
          </a:p>
        </p:txBody>
      </p:sp>
      <p:pic>
        <p:nvPicPr>
          <p:cNvPr id="11" name="Picture 10">
            <a:extLst>
              <a:ext uri="{FF2B5EF4-FFF2-40B4-BE49-F238E27FC236}">
                <a16:creationId xmlns:a16="http://schemas.microsoft.com/office/drawing/2014/main" id="{53BF2944-B98D-AE73-C594-069D3FE674D9}"/>
              </a:ext>
            </a:extLst>
          </p:cNvPr>
          <p:cNvPicPr>
            <a:picLocks noChangeAspect="1"/>
          </p:cNvPicPr>
          <p:nvPr/>
        </p:nvPicPr>
        <p:blipFill>
          <a:blip r:embed="rId6"/>
          <a:stretch>
            <a:fillRect/>
          </a:stretch>
        </p:blipFill>
        <p:spPr>
          <a:xfrm>
            <a:off x="10883251" y="754093"/>
            <a:ext cx="527699" cy="562879"/>
          </a:xfrm>
          <a:prstGeom prst="rect">
            <a:avLst/>
          </a:prstGeom>
        </p:spPr>
      </p:pic>
      <p:pic>
        <p:nvPicPr>
          <p:cNvPr id="12" name="Picture 11" descr="A white logo on a black background&#10;&#10;Description automatically generated">
            <a:extLst>
              <a:ext uri="{FF2B5EF4-FFF2-40B4-BE49-F238E27FC236}">
                <a16:creationId xmlns:a16="http://schemas.microsoft.com/office/drawing/2014/main" id="{6F108F11-DC24-E2A1-901A-04F2384CED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81678" y="743233"/>
            <a:ext cx="912702" cy="584890"/>
          </a:xfrm>
          <a:prstGeom prst="rect">
            <a:avLst/>
          </a:prstGeom>
        </p:spPr>
      </p:pic>
      <p:pic>
        <p:nvPicPr>
          <p:cNvPr id="15" name="Picture 14" descr="A black and white logo&#10;&#10;Description automatically generated">
            <a:extLst>
              <a:ext uri="{FF2B5EF4-FFF2-40B4-BE49-F238E27FC236}">
                <a16:creationId xmlns:a16="http://schemas.microsoft.com/office/drawing/2014/main" id="{D643C5B9-D11A-3222-0C3E-22C135C22A69}"/>
              </a:ext>
            </a:extLst>
          </p:cNvPr>
          <p:cNvPicPr>
            <a:picLocks noChangeAspect="1"/>
          </p:cNvPicPr>
          <p:nvPr/>
        </p:nvPicPr>
        <p:blipFill rotWithShape="1">
          <a:blip r:embed="rId8">
            <a:extLst>
              <a:ext uri="{28A0092B-C50C-407E-A947-70E740481C1C}">
                <a14:useLocalDpi xmlns:a14="http://schemas.microsoft.com/office/drawing/2010/main" val="0"/>
              </a:ext>
            </a:extLst>
          </a:blip>
          <a:srcRect l="24850" t="33673" r="24056" b="33310"/>
          <a:stretch/>
        </p:blipFill>
        <p:spPr>
          <a:xfrm>
            <a:off x="8381406" y="849173"/>
            <a:ext cx="1317688" cy="478950"/>
          </a:xfrm>
          <a:prstGeom prst="rect">
            <a:avLst/>
          </a:prstGeom>
        </p:spPr>
      </p:pic>
      <p:pic>
        <p:nvPicPr>
          <p:cNvPr id="20" name="Picture 19">
            <a:extLst>
              <a:ext uri="{FF2B5EF4-FFF2-40B4-BE49-F238E27FC236}">
                <a16:creationId xmlns:a16="http://schemas.microsoft.com/office/drawing/2014/main" id="{9C2F3755-2309-6328-9D4D-5B22E7BA90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2" name="Picture 21">
            <a:extLst>
              <a:ext uri="{FF2B5EF4-FFF2-40B4-BE49-F238E27FC236}">
                <a16:creationId xmlns:a16="http://schemas.microsoft.com/office/drawing/2014/main" id="{67EC57A4-7F3D-CD5B-9D3E-14671D7A65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442816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40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3E5435D2-23A0-4972-B72D-836BA34059C5}"/>
              </a:ext>
            </a:extLst>
          </p:cNvPr>
          <p:cNvPicPr>
            <a:picLocks noChangeAspect="1"/>
          </p:cNvPicPr>
          <p:nvPr/>
        </p:nvPicPr>
        <p:blipFill>
          <a:blip r:embed="rId3"/>
          <a:stretch>
            <a:fillRect/>
          </a:stretch>
        </p:blipFill>
        <p:spPr>
          <a:xfrm>
            <a:off x="3782412" y="213342"/>
            <a:ext cx="7504326" cy="7936009"/>
          </a:xfrm>
          <a:prstGeom prst="rect">
            <a:avLst/>
          </a:prstGeom>
          <a:ln>
            <a:noFill/>
          </a:ln>
        </p:spPr>
      </p:pic>
      <p:sp>
        <p:nvSpPr>
          <p:cNvPr id="9" name="Titel 6">
            <a:extLst>
              <a:ext uri="{FF2B5EF4-FFF2-40B4-BE49-F238E27FC236}">
                <a16:creationId xmlns:a16="http://schemas.microsoft.com/office/drawing/2014/main" id="{2C5055E2-F5C2-45BA-A758-FD1E3ABC9282}"/>
              </a:ext>
            </a:extLst>
          </p:cNvPr>
          <p:cNvSpPr txBox="1">
            <a:spLocks/>
          </p:cNvSpPr>
          <p:nvPr/>
        </p:nvSpPr>
        <p:spPr>
          <a:xfrm>
            <a:off x="783440" y="727085"/>
            <a:ext cx="4143233" cy="65354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Montserrat" panose="00000500000000000000" pitchFamily="2" charset="0"/>
              </a:rPr>
              <a:t>Advantages</a:t>
            </a:r>
            <a:endParaRPr lang="en-US" sz="3600" b="1" dirty="0">
              <a:latin typeface="Montserrat" panose="00000500000000000000" pitchFamily="2" charset="0"/>
            </a:endParaRPr>
          </a:p>
        </p:txBody>
      </p:sp>
      <p:cxnSp>
        <p:nvCxnSpPr>
          <p:cNvPr id="13" name="Straight Connector 12">
            <a:extLst>
              <a:ext uri="{FF2B5EF4-FFF2-40B4-BE49-F238E27FC236}">
                <a16:creationId xmlns:a16="http://schemas.microsoft.com/office/drawing/2014/main" id="{22888059-7AC5-4E99-BD8D-826EA5780B01}"/>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1A19302-4247-411B-8727-AB101346F49E}"/>
              </a:ext>
            </a:extLst>
          </p:cNvPr>
          <p:cNvSpPr txBox="1"/>
          <p:nvPr/>
        </p:nvSpPr>
        <p:spPr>
          <a:xfrm>
            <a:off x="788626" y="3873828"/>
            <a:ext cx="2229223" cy="1077218"/>
          </a:xfrm>
          <a:prstGeom prst="rect">
            <a:avLst/>
          </a:prstGeom>
          <a:noFill/>
        </p:spPr>
        <p:txBody>
          <a:bodyPr wrap="square" lIns="0" rtlCol="0">
            <a:spAutoFit/>
          </a:bodyPr>
          <a:lstStyle/>
          <a:p>
            <a:pPr lvl="0"/>
            <a:r>
              <a:rPr lang="en-GB" sz="1600" dirty="0">
                <a:solidFill>
                  <a:srgbClr val="262526"/>
                </a:solidFill>
                <a:latin typeface="Montserrat" panose="00000500000000000000" pitchFamily="2" charset="0"/>
                <a:ea typeface="Roboto" pitchFamily="2" charset="0"/>
              </a:rPr>
              <a:t>African network in 84 airports with selected air cargo experts</a:t>
            </a:r>
            <a:endParaRPr lang="en-US" sz="1600" dirty="0">
              <a:solidFill>
                <a:srgbClr val="262526"/>
              </a:solidFill>
              <a:latin typeface="Montserrat" panose="00000500000000000000" pitchFamily="2" charset="0"/>
              <a:ea typeface="Roboto" pitchFamily="2" charset="0"/>
            </a:endParaRPr>
          </a:p>
        </p:txBody>
      </p:sp>
      <p:cxnSp>
        <p:nvCxnSpPr>
          <p:cNvPr id="36" name="Straight Connector 35">
            <a:extLst>
              <a:ext uri="{FF2B5EF4-FFF2-40B4-BE49-F238E27FC236}">
                <a16:creationId xmlns:a16="http://schemas.microsoft.com/office/drawing/2014/main" id="{1186E2DF-9756-4C63-9FBD-7B2BBD5E1A99}"/>
              </a:ext>
            </a:extLst>
          </p:cNvPr>
          <p:cNvCxnSpPr/>
          <p:nvPr/>
        </p:nvCxnSpPr>
        <p:spPr>
          <a:xfrm>
            <a:off x="810910" y="5534432"/>
            <a:ext cx="498888" cy="1"/>
          </a:xfrm>
          <a:prstGeom prst="line">
            <a:avLst/>
          </a:prstGeom>
          <a:ln w="25400">
            <a:solidFill>
              <a:srgbClr val="D9542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19A6F0D-6839-4956-AC84-D93779FC9383}"/>
              </a:ext>
            </a:extLst>
          </p:cNvPr>
          <p:cNvCxnSpPr/>
          <p:nvPr/>
        </p:nvCxnSpPr>
        <p:spPr>
          <a:xfrm>
            <a:off x="3438212" y="5535275"/>
            <a:ext cx="498888" cy="1"/>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47275CB-88A3-46E8-8015-8FEB86DCD828}"/>
              </a:ext>
            </a:extLst>
          </p:cNvPr>
          <p:cNvCxnSpPr/>
          <p:nvPr/>
        </p:nvCxnSpPr>
        <p:spPr>
          <a:xfrm>
            <a:off x="6176501" y="5534431"/>
            <a:ext cx="498888" cy="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D93A556-B6EA-4D2F-B547-683E22BF3D74}"/>
              </a:ext>
            </a:extLst>
          </p:cNvPr>
          <p:cNvSpPr txBox="1"/>
          <p:nvPr/>
        </p:nvSpPr>
        <p:spPr>
          <a:xfrm>
            <a:off x="3438212" y="3873829"/>
            <a:ext cx="2306497" cy="1323439"/>
          </a:xfrm>
          <a:prstGeom prst="rect">
            <a:avLst/>
          </a:prstGeom>
          <a:noFill/>
        </p:spPr>
        <p:txBody>
          <a:bodyPr wrap="square" lIns="0" rtlCol="0">
            <a:spAutoFit/>
          </a:bodyPr>
          <a:lstStyle/>
          <a:p>
            <a:pPr lvl="0"/>
            <a:r>
              <a:rPr lang="en-GB" sz="1600" dirty="0">
                <a:solidFill>
                  <a:srgbClr val="262526"/>
                </a:solidFill>
                <a:latin typeface="Montserrat" panose="00000500000000000000" pitchFamily="2" charset="0"/>
                <a:ea typeface="Roboto" pitchFamily="2" charset="0"/>
              </a:rPr>
              <a:t>Advanced air cargo logistics expertise and experience to navigate the African landscape</a:t>
            </a:r>
            <a:endParaRPr lang="en-US" sz="1600" dirty="0">
              <a:solidFill>
                <a:srgbClr val="262526"/>
              </a:solidFill>
              <a:latin typeface="Montserrat" panose="00000500000000000000" pitchFamily="2" charset="0"/>
              <a:ea typeface="Roboto" pitchFamily="2" charset="0"/>
            </a:endParaRPr>
          </a:p>
        </p:txBody>
      </p:sp>
      <p:sp>
        <p:nvSpPr>
          <p:cNvPr id="43" name="TextBox 42">
            <a:extLst>
              <a:ext uri="{FF2B5EF4-FFF2-40B4-BE49-F238E27FC236}">
                <a16:creationId xmlns:a16="http://schemas.microsoft.com/office/drawing/2014/main" id="{8892C137-89E1-4768-9834-96F92E203385}"/>
              </a:ext>
            </a:extLst>
          </p:cNvPr>
          <p:cNvSpPr txBox="1"/>
          <p:nvPr/>
        </p:nvSpPr>
        <p:spPr>
          <a:xfrm>
            <a:off x="6176501" y="3856247"/>
            <a:ext cx="2754858" cy="1077218"/>
          </a:xfrm>
          <a:prstGeom prst="rect">
            <a:avLst/>
          </a:prstGeom>
          <a:noFill/>
        </p:spPr>
        <p:txBody>
          <a:bodyPr wrap="square" lIns="0" rtlCol="0">
            <a:spAutoFit/>
          </a:bodyPr>
          <a:lstStyle/>
          <a:p>
            <a:pPr lvl="0"/>
            <a:r>
              <a:rPr lang="en-GB" sz="1600" dirty="0">
                <a:latin typeface="Montserrat" panose="00000500000000000000" pitchFamily="2" charset="0"/>
              </a:rPr>
              <a:t>Avoid complexity and transact safely with a unified &amp; centralized  accounting centre</a:t>
            </a:r>
            <a:endParaRPr lang="en-US" sz="1600" baseline="30000" dirty="0">
              <a:solidFill>
                <a:srgbClr val="262526"/>
              </a:solidFill>
              <a:latin typeface="Montserrat" panose="00000500000000000000" pitchFamily="2" charset="0"/>
              <a:ea typeface="Roboto" pitchFamily="2" charset="0"/>
            </a:endParaRPr>
          </a:p>
        </p:txBody>
      </p:sp>
      <p:grpSp>
        <p:nvGrpSpPr>
          <p:cNvPr id="5" name="Group 4">
            <a:extLst>
              <a:ext uri="{FF2B5EF4-FFF2-40B4-BE49-F238E27FC236}">
                <a16:creationId xmlns:a16="http://schemas.microsoft.com/office/drawing/2014/main" id="{393322E5-0476-EEA9-AF72-B6A6EABF1B72}"/>
              </a:ext>
            </a:extLst>
          </p:cNvPr>
          <p:cNvGrpSpPr/>
          <p:nvPr/>
        </p:nvGrpSpPr>
        <p:grpSpPr>
          <a:xfrm>
            <a:off x="5981092" y="2738267"/>
            <a:ext cx="1046612" cy="1004778"/>
            <a:chOff x="3693471" y="2259975"/>
            <a:chExt cx="1046612" cy="1004778"/>
          </a:xfrm>
        </p:grpSpPr>
        <p:sp>
          <p:nvSpPr>
            <p:cNvPr id="39" name="Rectangle 38">
              <a:extLst>
                <a:ext uri="{FF2B5EF4-FFF2-40B4-BE49-F238E27FC236}">
                  <a16:creationId xmlns:a16="http://schemas.microsoft.com/office/drawing/2014/main" id="{1A0BC00D-177A-48D6-AD5E-514603D63B75}"/>
                </a:ext>
              </a:extLst>
            </p:cNvPr>
            <p:cNvSpPr/>
            <p:nvPr/>
          </p:nvSpPr>
          <p:spPr>
            <a:xfrm>
              <a:off x="3858834" y="2259975"/>
              <a:ext cx="881249" cy="88124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 tIns="45720" rIns="0" bIns="0" rtlCol="0" anchor="ctr"/>
            <a:lstStyle/>
            <a:p>
              <a:pPr algn="ctr"/>
              <a:endParaRPr lang="en-US" sz="2000" spc="300" dirty="0">
                <a:latin typeface="linea-basic-10" charset="0"/>
                <a:ea typeface="linea-basic-10" charset="0"/>
                <a:cs typeface="linea-basic-10" charset="0"/>
              </a:endParaRPr>
            </a:p>
          </p:txBody>
        </p:sp>
        <p:sp>
          <p:nvSpPr>
            <p:cNvPr id="44" name="Shape 3660">
              <a:extLst>
                <a:ext uri="{FF2B5EF4-FFF2-40B4-BE49-F238E27FC236}">
                  <a16:creationId xmlns:a16="http://schemas.microsoft.com/office/drawing/2014/main" id="{19382488-C5A7-44CC-86BF-D1B2E6EEE054}"/>
                </a:ext>
              </a:extLst>
            </p:cNvPr>
            <p:cNvSpPr/>
            <p:nvPr/>
          </p:nvSpPr>
          <p:spPr>
            <a:xfrm>
              <a:off x="3693471" y="2259975"/>
              <a:ext cx="1004778" cy="100477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bg1"/>
            </a:solidFill>
            <a:ln w="12700">
              <a:miter lim="400000"/>
            </a:ln>
          </p:spPr>
          <p:txBody>
            <a:bodyPr lIns="38100" tIns="38100" rIns="38100" bIns="38100" anchor="ctr"/>
            <a:lstStyle/>
            <a:p>
              <a:endParaRPr sz="5000" dirty="0">
                <a:solidFill>
                  <a:prstClr val="black"/>
                </a:solidFill>
              </a:endParaRPr>
            </a:p>
          </p:txBody>
        </p:sp>
      </p:grpSp>
      <p:grpSp>
        <p:nvGrpSpPr>
          <p:cNvPr id="4" name="Group 3">
            <a:extLst>
              <a:ext uri="{FF2B5EF4-FFF2-40B4-BE49-F238E27FC236}">
                <a16:creationId xmlns:a16="http://schemas.microsoft.com/office/drawing/2014/main" id="{24C1821B-B401-6E21-AC79-940AE9900BFA}"/>
              </a:ext>
            </a:extLst>
          </p:cNvPr>
          <p:cNvGrpSpPr/>
          <p:nvPr/>
        </p:nvGrpSpPr>
        <p:grpSpPr>
          <a:xfrm>
            <a:off x="3429779" y="2737425"/>
            <a:ext cx="1072813" cy="881248"/>
            <a:chOff x="854887" y="2259133"/>
            <a:chExt cx="1072813" cy="881248"/>
          </a:xfrm>
        </p:grpSpPr>
        <p:sp>
          <p:nvSpPr>
            <p:cNvPr id="37" name="Rectangle 36">
              <a:extLst>
                <a:ext uri="{FF2B5EF4-FFF2-40B4-BE49-F238E27FC236}">
                  <a16:creationId xmlns:a16="http://schemas.microsoft.com/office/drawing/2014/main" id="{7AE6FBB9-7984-4BE3-BE78-A1CAF5884E79}"/>
                </a:ext>
              </a:extLst>
            </p:cNvPr>
            <p:cNvSpPr/>
            <p:nvPr/>
          </p:nvSpPr>
          <p:spPr>
            <a:xfrm>
              <a:off x="854887" y="2259133"/>
              <a:ext cx="881249" cy="881248"/>
            </a:xfrm>
            <a:prstGeom prst="rect">
              <a:avLst/>
            </a:prstGeom>
            <a:solidFill>
              <a:srgbClr val="D95427"/>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 tIns="45720" rIns="0" bIns="0" rtlCol="0" anchor="ctr"/>
            <a:lstStyle/>
            <a:p>
              <a:pPr algn="ctr"/>
              <a:endParaRPr lang="en-US" sz="2000" spc="300" dirty="0">
                <a:solidFill>
                  <a:srgbClr val="FFC000"/>
                </a:solidFill>
                <a:latin typeface="linea-basic-10" charset="0"/>
                <a:ea typeface="linea-basic-10" charset="0"/>
                <a:cs typeface="linea-basic-10" charset="0"/>
              </a:endParaRPr>
            </a:p>
          </p:txBody>
        </p:sp>
        <p:sp>
          <p:nvSpPr>
            <p:cNvPr id="45" name="Shape 3694">
              <a:extLst>
                <a:ext uri="{FF2B5EF4-FFF2-40B4-BE49-F238E27FC236}">
                  <a16:creationId xmlns:a16="http://schemas.microsoft.com/office/drawing/2014/main" id="{AB612E6A-C444-4A2F-8FA9-EF6DAFD52C0D}"/>
                </a:ext>
              </a:extLst>
            </p:cNvPr>
            <p:cNvSpPr/>
            <p:nvPr/>
          </p:nvSpPr>
          <p:spPr>
            <a:xfrm>
              <a:off x="1005305" y="2471394"/>
              <a:ext cx="922395" cy="586979"/>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6"/>
                    <a:pt x="982" y="10800"/>
                  </a:cubicBezTo>
                  <a:cubicBezTo>
                    <a:pt x="982" y="8156"/>
                    <a:pt x="5378" y="1543"/>
                    <a:pt x="10800" y="1543"/>
                  </a:cubicBezTo>
                  <a:cubicBezTo>
                    <a:pt x="16223" y="1543"/>
                    <a:pt x="20618" y="8156"/>
                    <a:pt x="20618" y="10800"/>
                  </a:cubicBezTo>
                  <a:cubicBezTo>
                    <a:pt x="20618" y="13446"/>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10"/>
                    <a:pt x="6873" y="10800"/>
                  </a:cubicBezTo>
                  <a:cubicBezTo>
                    <a:pt x="6873" y="7392"/>
                    <a:pt x="8631" y="4629"/>
                    <a:pt x="10800" y="4629"/>
                  </a:cubicBezTo>
                  <a:cubicBezTo>
                    <a:pt x="12969" y="4629"/>
                    <a:pt x="14727" y="7392"/>
                    <a:pt x="14727" y="10800"/>
                  </a:cubicBezTo>
                  <a:cubicBezTo>
                    <a:pt x="14727" y="14210"/>
                    <a:pt x="12969" y="16971"/>
                    <a:pt x="10800" y="16971"/>
                  </a:cubicBezTo>
                  <a:moveTo>
                    <a:pt x="10800" y="3087"/>
                  </a:moveTo>
                  <a:cubicBezTo>
                    <a:pt x="8088" y="3087"/>
                    <a:pt x="5891" y="6541"/>
                    <a:pt x="5891" y="10800"/>
                  </a:cubicBezTo>
                  <a:cubicBezTo>
                    <a:pt x="5891" y="15061"/>
                    <a:pt x="8088" y="18514"/>
                    <a:pt x="10800" y="18514"/>
                  </a:cubicBezTo>
                  <a:cubicBezTo>
                    <a:pt x="13512" y="18514"/>
                    <a:pt x="15709" y="15061"/>
                    <a:pt x="15709" y="10800"/>
                  </a:cubicBezTo>
                  <a:cubicBezTo>
                    <a:pt x="15709" y="6541"/>
                    <a:pt x="13512" y="3087"/>
                    <a:pt x="10800" y="3087"/>
                  </a:cubicBezTo>
                  <a:moveTo>
                    <a:pt x="10800" y="8486"/>
                  </a:moveTo>
                  <a:cubicBezTo>
                    <a:pt x="9987" y="8486"/>
                    <a:pt x="9327" y="9522"/>
                    <a:pt x="9327" y="10800"/>
                  </a:cubicBezTo>
                  <a:cubicBezTo>
                    <a:pt x="9327" y="12079"/>
                    <a:pt x="9987" y="13114"/>
                    <a:pt x="10800" y="13114"/>
                  </a:cubicBezTo>
                  <a:cubicBezTo>
                    <a:pt x="11613" y="13114"/>
                    <a:pt x="12273" y="12079"/>
                    <a:pt x="12273" y="10800"/>
                  </a:cubicBezTo>
                  <a:cubicBezTo>
                    <a:pt x="12273" y="9522"/>
                    <a:pt x="11613" y="8486"/>
                    <a:pt x="10800" y="8486"/>
                  </a:cubicBezTo>
                </a:path>
              </a:pathLst>
            </a:custGeom>
            <a:solidFill>
              <a:schemeClr val="bg1"/>
            </a:solidFill>
            <a:ln w="12700">
              <a:miter lim="400000"/>
            </a:ln>
          </p:spPr>
          <p:txBody>
            <a:bodyPr lIns="38100" tIns="38100" rIns="38100" bIns="38100" anchor="ctr"/>
            <a:lstStyle/>
            <a:p>
              <a:endParaRPr sz="5000" dirty="0">
                <a:solidFill>
                  <a:prstClr val="black"/>
                </a:solidFill>
              </a:endParaRPr>
            </a:p>
          </p:txBody>
        </p:sp>
      </p:grpSp>
      <p:grpSp>
        <p:nvGrpSpPr>
          <p:cNvPr id="6" name="Group 5">
            <a:extLst>
              <a:ext uri="{FF2B5EF4-FFF2-40B4-BE49-F238E27FC236}">
                <a16:creationId xmlns:a16="http://schemas.microsoft.com/office/drawing/2014/main" id="{3AEF7B87-D6B5-46BA-E7A7-0D9093617450}"/>
              </a:ext>
            </a:extLst>
          </p:cNvPr>
          <p:cNvGrpSpPr/>
          <p:nvPr/>
        </p:nvGrpSpPr>
        <p:grpSpPr>
          <a:xfrm>
            <a:off x="8931359" y="2567031"/>
            <a:ext cx="1066113" cy="1051640"/>
            <a:chOff x="6744525" y="2088739"/>
            <a:chExt cx="1066113" cy="1051640"/>
          </a:xfrm>
        </p:grpSpPr>
        <p:sp>
          <p:nvSpPr>
            <p:cNvPr id="41" name="Rectangle 40">
              <a:extLst>
                <a:ext uri="{FF2B5EF4-FFF2-40B4-BE49-F238E27FC236}">
                  <a16:creationId xmlns:a16="http://schemas.microsoft.com/office/drawing/2014/main" id="{EAE54C80-7062-4717-B8D6-E29216944114}"/>
                </a:ext>
              </a:extLst>
            </p:cNvPr>
            <p:cNvSpPr/>
            <p:nvPr/>
          </p:nvSpPr>
          <p:spPr>
            <a:xfrm>
              <a:off x="6929389" y="2259131"/>
              <a:ext cx="881249" cy="8812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 tIns="45720" rIns="0" bIns="0" rtlCol="0" anchor="ctr"/>
            <a:lstStyle/>
            <a:p>
              <a:pPr algn="ctr"/>
              <a:endParaRPr lang="en-US" sz="2000" spc="300" dirty="0">
                <a:latin typeface="linea-basic-10" charset="0"/>
                <a:ea typeface="linea-basic-10" charset="0"/>
                <a:cs typeface="linea-basic-10" charset="0"/>
              </a:endParaRPr>
            </a:p>
          </p:txBody>
        </p:sp>
        <p:sp>
          <p:nvSpPr>
            <p:cNvPr id="46" name="Shape 3706">
              <a:extLst>
                <a:ext uri="{FF2B5EF4-FFF2-40B4-BE49-F238E27FC236}">
                  <a16:creationId xmlns:a16="http://schemas.microsoft.com/office/drawing/2014/main" id="{EF4299F8-0480-4278-908B-F0D75DDC712A}"/>
                </a:ext>
              </a:extLst>
            </p:cNvPr>
            <p:cNvSpPr/>
            <p:nvPr/>
          </p:nvSpPr>
          <p:spPr>
            <a:xfrm>
              <a:off x="6744525" y="2088739"/>
              <a:ext cx="872827" cy="872827"/>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2"/>
                  </a:moveTo>
                  <a:lnTo>
                    <a:pt x="7041" y="6873"/>
                  </a:lnTo>
                  <a:lnTo>
                    <a:pt x="14559" y="6873"/>
                  </a:lnTo>
                  <a:cubicBezTo>
                    <a:pt x="14559" y="6873"/>
                    <a:pt x="10800" y="19402"/>
                    <a:pt x="10800" y="19402"/>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7"/>
                  </a:lnTo>
                  <a:lnTo>
                    <a:pt x="21471" y="6057"/>
                  </a:lnTo>
                  <a:cubicBezTo>
                    <a:pt x="21459" y="6043"/>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3"/>
                    <a:pt x="129" y="6057"/>
                  </a:cubicBezTo>
                  <a:lnTo>
                    <a:pt x="98" y="6087"/>
                  </a:lnTo>
                  <a:lnTo>
                    <a:pt x="105" y="6093"/>
                  </a:lnTo>
                  <a:cubicBezTo>
                    <a:pt x="43" y="6175"/>
                    <a:pt x="0" y="6272"/>
                    <a:pt x="0" y="6382"/>
                  </a:cubicBezTo>
                  <a:cubicBezTo>
                    <a:pt x="0" y="6499"/>
                    <a:pt x="46" y="6601"/>
                    <a:pt x="115" y="6686"/>
                  </a:cubicBezTo>
                  <a:lnTo>
                    <a:pt x="109" y="6691"/>
                  </a:lnTo>
                  <a:lnTo>
                    <a:pt x="10418" y="21418"/>
                  </a:lnTo>
                  <a:lnTo>
                    <a:pt x="10424" y="21413"/>
                  </a:lnTo>
                  <a:cubicBezTo>
                    <a:pt x="10514" y="21525"/>
                    <a:pt x="10646" y="21600"/>
                    <a:pt x="10800" y="21600"/>
                  </a:cubicBezTo>
                  <a:cubicBezTo>
                    <a:pt x="10954" y="21600"/>
                    <a:pt x="11086" y="21525"/>
                    <a:pt x="11176" y="21413"/>
                  </a:cubicBezTo>
                  <a:lnTo>
                    <a:pt x="11182" y="21418"/>
                  </a:lnTo>
                  <a:lnTo>
                    <a:pt x="21491" y="6691"/>
                  </a:lnTo>
                  <a:lnTo>
                    <a:pt x="21485" y="6686"/>
                  </a:lnTo>
                  <a:cubicBezTo>
                    <a:pt x="21553" y="6601"/>
                    <a:pt x="21600" y="6499"/>
                    <a:pt x="21600" y="6382"/>
                  </a:cubicBezTo>
                </a:path>
              </a:pathLst>
            </a:custGeom>
            <a:solidFill>
              <a:schemeClr val="bg1"/>
            </a:solidFill>
            <a:ln w="12700">
              <a:miter lim="400000"/>
            </a:ln>
          </p:spPr>
          <p:txBody>
            <a:bodyPr lIns="38100" tIns="38100" rIns="38100" bIns="38100" anchor="ctr"/>
            <a:lstStyle/>
            <a:p>
              <a:endParaRPr sz="5000" dirty="0">
                <a:solidFill>
                  <a:prstClr val="black"/>
                </a:solidFill>
              </a:endParaRPr>
            </a:p>
          </p:txBody>
        </p:sp>
      </p:grpSp>
      <p:pic>
        <p:nvPicPr>
          <p:cNvPr id="2" name="Graphic 1">
            <a:extLst>
              <a:ext uri="{FF2B5EF4-FFF2-40B4-BE49-F238E27FC236}">
                <a16:creationId xmlns:a16="http://schemas.microsoft.com/office/drawing/2014/main" id="{F78D07BB-EE2D-C57F-3285-D4A2AECFD6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52988" y="6010992"/>
            <a:ext cx="2166573" cy="450098"/>
          </a:xfrm>
          <a:prstGeom prst="rect">
            <a:avLst/>
          </a:prstGeom>
        </p:spPr>
      </p:pic>
      <p:sp>
        <p:nvSpPr>
          <p:cNvPr id="3" name="TextBox 2">
            <a:extLst>
              <a:ext uri="{FF2B5EF4-FFF2-40B4-BE49-F238E27FC236}">
                <a16:creationId xmlns:a16="http://schemas.microsoft.com/office/drawing/2014/main" id="{8A1593F0-E951-0906-CA05-6E0F6659661A}"/>
              </a:ext>
            </a:extLst>
          </p:cNvPr>
          <p:cNvSpPr txBox="1"/>
          <p:nvPr/>
        </p:nvSpPr>
        <p:spPr>
          <a:xfrm>
            <a:off x="9100676" y="3873828"/>
            <a:ext cx="2754858" cy="1077218"/>
          </a:xfrm>
          <a:prstGeom prst="rect">
            <a:avLst/>
          </a:prstGeom>
          <a:noFill/>
        </p:spPr>
        <p:txBody>
          <a:bodyPr wrap="square" lIns="0" rtlCol="0">
            <a:spAutoFit/>
          </a:bodyPr>
          <a:lstStyle/>
          <a:p>
            <a:pPr lvl="0"/>
            <a:r>
              <a:rPr lang="en-GB" sz="1600" dirty="0">
                <a:latin typeface="Montserrat" panose="00000500000000000000" pitchFamily="2" charset="0"/>
              </a:rPr>
              <a:t>Hands-on approach with regional service centres to ensure reliable and seamless operations </a:t>
            </a:r>
            <a:endParaRPr lang="en-US" sz="1600" baseline="30000" dirty="0">
              <a:solidFill>
                <a:srgbClr val="262526"/>
              </a:solidFill>
              <a:latin typeface="Montserrat" panose="00000500000000000000" pitchFamily="2" charset="0"/>
              <a:ea typeface="Roboto" pitchFamily="2" charset="0"/>
            </a:endParaRPr>
          </a:p>
        </p:txBody>
      </p:sp>
      <p:sp>
        <p:nvSpPr>
          <p:cNvPr id="7" name="Titel 6">
            <a:extLst>
              <a:ext uri="{FF2B5EF4-FFF2-40B4-BE49-F238E27FC236}">
                <a16:creationId xmlns:a16="http://schemas.microsoft.com/office/drawing/2014/main" id="{13691590-EFC6-41FA-2EB0-821CD61DC475}"/>
              </a:ext>
            </a:extLst>
          </p:cNvPr>
          <p:cNvSpPr txBox="1">
            <a:spLocks/>
          </p:cNvSpPr>
          <p:nvPr/>
        </p:nvSpPr>
        <p:spPr>
          <a:xfrm>
            <a:off x="3328115" y="2211688"/>
            <a:ext cx="1426557" cy="2797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latin typeface="Montserrat" panose="00000500000000000000" pitchFamily="2" charset="0"/>
              </a:rPr>
              <a:t>Expertise</a:t>
            </a:r>
          </a:p>
        </p:txBody>
      </p:sp>
      <p:sp>
        <p:nvSpPr>
          <p:cNvPr id="8" name="Titel 6">
            <a:extLst>
              <a:ext uri="{FF2B5EF4-FFF2-40B4-BE49-F238E27FC236}">
                <a16:creationId xmlns:a16="http://schemas.microsoft.com/office/drawing/2014/main" id="{B3C38100-03BA-51E2-4BF5-CCE692B21D8C}"/>
              </a:ext>
            </a:extLst>
          </p:cNvPr>
          <p:cNvSpPr txBox="1">
            <a:spLocks/>
          </p:cNvSpPr>
          <p:nvPr/>
        </p:nvSpPr>
        <p:spPr>
          <a:xfrm>
            <a:off x="6043208" y="2211688"/>
            <a:ext cx="1426557" cy="2797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latin typeface="Montserrat" panose="00000500000000000000" pitchFamily="2" charset="0"/>
              </a:rPr>
              <a:t>Efficiency</a:t>
            </a:r>
          </a:p>
        </p:txBody>
      </p:sp>
      <p:sp>
        <p:nvSpPr>
          <p:cNvPr id="10" name="Titel 6">
            <a:extLst>
              <a:ext uri="{FF2B5EF4-FFF2-40B4-BE49-F238E27FC236}">
                <a16:creationId xmlns:a16="http://schemas.microsoft.com/office/drawing/2014/main" id="{378D9EF1-7070-E064-BB50-7CAC0E8A2C95}"/>
              </a:ext>
            </a:extLst>
          </p:cNvPr>
          <p:cNvSpPr txBox="1">
            <a:spLocks/>
          </p:cNvSpPr>
          <p:nvPr/>
        </p:nvSpPr>
        <p:spPr>
          <a:xfrm>
            <a:off x="9008328" y="2220095"/>
            <a:ext cx="1426557" cy="2797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latin typeface="Montserrat" panose="00000500000000000000" pitchFamily="2" charset="0"/>
              </a:rPr>
              <a:t>Reliability</a:t>
            </a:r>
          </a:p>
        </p:txBody>
      </p:sp>
      <p:sp>
        <p:nvSpPr>
          <p:cNvPr id="12" name="Titel 6">
            <a:extLst>
              <a:ext uri="{FF2B5EF4-FFF2-40B4-BE49-F238E27FC236}">
                <a16:creationId xmlns:a16="http://schemas.microsoft.com/office/drawing/2014/main" id="{34DF91E3-AA8E-8F17-8B94-108A40107FDD}"/>
              </a:ext>
            </a:extLst>
          </p:cNvPr>
          <p:cNvSpPr txBox="1">
            <a:spLocks/>
          </p:cNvSpPr>
          <p:nvPr/>
        </p:nvSpPr>
        <p:spPr>
          <a:xfrm>
            <a:off x="707735" y="2220095"/>
            <a:ext cx="1426557" cy="2797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latin typeface="Montserrat" panose="00000500000000000000" pitchFamily="2" charset="0"/>
              </a:rPr>
              <a:t>Reach</a:t>
            </a:r>
          </a:p>
        </p:txBody>
      </p:sp>
      <p:grpSp>
        <p:nvGrpSpPr>
          <p:cNvPr id="19" name="Group 18">
            <a:extLst>
              <a:ext uri="{FF2B5EF4-FFF2-40B4-BE49-F238E27FC236}">
                <a16:creationId xmlns:a16="http://schemas.microsoft.com/office/drawing/2014/main" id="{FE6C25FD-37E7-F95D-B5F8-D6A7C7BE55DD}"/>
              </a:ext>
            </a:extLst>
          </p:cNvPr>
          <p:cNvGrpSpPr/>
          <p:nvPr/>
        </p:nvGrpSpPr>
        <p:grpSpPr>
          <a:xfrm>
            <a:off x="795293" y="2725397"/>
            <a:ext cx="985304" cy="881248"/>
            <a:chOff x="795293" y="2725397"/>
            <a:chExt cx="985304" cy="881248"/>
          </a:xfrm>
        </p:grpSpPr>
        <p:sp>
          <p:nvSpPr>
            <p:cNvPr id="17" name="Rectangle 16">
              <a:extLst>
                <a:ext uri="{FF2B5EF4-FFF2-40B4-BE49-F238E27FC236}">
                  <a16:creationId xmlns:a16="http://schemas.microsoft.com/office/drawing/2014/main" id="{7E5AF77D-9BAA-BA41-7811-085334C3666E}"/>
                </a:ext>
              </a:extLst>
            </p:cNvPr>
            <p:cNvSpPr/>
            <p:nvPr/>
          </p:nvSpPr>
          <p:spPr>
            <a:xfrm>
              <a:off x="795293" y="2725397"/>
              <a:ext cx="881249" cy="88124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 tIns="45720" rIns="0" bIns="0" rtlCol="0" anchor="ctr"/>
            <a:lstStyle/>
            <a:p>
              <a:pPr algn="ctr"/>
              <a:endParaRPr lang="en-US" sz="2000" spc="300" dirty="0">
                <a:latin typeface="linea-basic-10" charset="0"/>
                <a:ea typeface="linea-basic-10" charset="0"/>
                <a:cs typeface="linea-basic-10" charset="0"/>
              </a:endParaRPr>
            </a:p>
          </p:txBody>
        </p:sp>
        <p:pic>
          <p:nvPicPr>
            <p:cNvPr id="15" name="Graphic 14">
              <a:extLst>
                <a:ext uri="{FF2B5EF4-FFF2-40B4-BE49-F238E27FC236}">
                  <a16:creationId xmlns:a16="http://schemas.microsoft.com/office/drawing/2014/main" id="{7D9651AA-6052-525A-AE52-E7870F54F6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4847" y="2728859"/>
              <a:ext cx="825750" cy="874324"/>
            </a:xfrm>
            <a:prstGeom prst="rect">
              <a:avLst/>
            </a:prstGeom>
          </p:spPr>
        </p:pic>
      </p:grpSp>
      <p:cxnSp>
        <p:nvCxnSpPr>
          <p:cNvPr id="20" name="Straight Connector 19">
            <a:extLst>
              <a:ext uri="{FF2B5EF4-FFF2-40B4-BE49-F238E27FC236}">
                <a16:creationId xmlns:a16="http://schemas.microsoft.com/office/drawing/2014/main" id="{9E933E11-4559-B828-F437-3E0D61A23349}"/>
              </a:ext>
            </a:extLst>
          </p:cNvPr>
          <p:cNvCxnSpPr/>
          <p:nvPr/>
        </p:nvCxnSpPr>
        <p:spPr>
          <a:xfrm>
            <a:off x="9116223" y="5534431"/>
            <a:ext cx="498888" cy="1"/>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044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anim calcmode="lin" valueType="num">
                                      <p:cBhvr>
                                        <p:cTn id="14" dur="500" fill="hold"/>
                                        <p:tgtEl>
                                          <p:spTgt spid="42"/>
                                        </p:tgtEl>
                                        <p:attrNameLst>
                                          <p:attrName>ppt_x</p:attrName>
                                        </p:attrNameLst>
                                      </p:cBhvr>
                                      <p:tavLst>
                                        <p:tav tm="0">
                                          <p:val>
                                            <p:strVal val="#ppt_x"/>
                                          </p:val>
                                        </p:tav>
                                        <p:tav tm="100000">
                                          <p:val>
                                            <p:strVal val="#ppt_x"/>
                                          </p:val>
                                        </p:tav>
                                      </p:tavLst>
                                    </p:anim>
                                    <p:anim calcmode="lin" valueType="num">
                                      <p:cBhvr>
                                        <p:cTn id="15" dur="50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anim calcmode="lin" valueType="num">
                                      <p:cBhvr>
                                        <p:cTn id="20" dur="500" fill="hold"/>
                                        <p:tgtEl>
                                          <p:spTgt spid="43"/>
                                        </p:tgtEl>
                                        <p:attrNameLst>
                                          <p:attrName>ppt_x</p:attrName>
                                        </p:attrNameLst>
                                      </p:cBhvr>
                                      <p:tavLst>
                                        <p:tav tm="0">
                                          <p:val>
                                            <p:strVal val="#ppt_x"/>
                                          </p:val>
                                        </p:tav>
                                        <p:tav tm="100000">
                                          <p:val>
                                            <p:strVal val="#ppt_x"/>
                                          </p:val>
                                        </p:tav>
                                      </p:tavLst>
                                    </p:anim>
                                    <p:anim calcmode="lin" valueType="num">
                                      <p:cBhvr>
                                        <p:cTn id="21" dur="500" fill="hold"/>
                                        <p:tgtEl>
                                          <p:spTgt spid="43"/>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anim calcmode="lin" valueType="num">
                                      <p:cBhvr>
                                        <p:cTn id="26" dur="500" fill="hold"/>
                                        <p:tgtEl>
                                          <p:spTgt spid="3"/>
                                        </p:tgtEl>
                                        <p:attrNameLst>
                                          <p:attrName>ppt_x</p:attrName>
                                        </p:attrNameLst>
                                      </p:cBhvr>
                                      <p:tavLst>
                                        <p:tav tm="0">
                                          <p:val>
                                            <p:strVal val="#ppt_x"/>
                                          </p:val>
                                        </p:tav>
                                        <p:tav tm="100000">
                                          <p:val>
                                            <p:strVal val="#ppt_x"/>
                                          </p:val>
                                        </p:tav>
                                      </p:tavLst>
                                    </p:anim>
                                    <p:anim calcmode="lin" valueType="num">
                                      <p:cBhvr>
                                        <p:cTn id="27"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2" grpId="0"/>
      <p:bldP spid="43"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9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418FB-C33F-BA06-DC98-D32AA22FCA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6491" y="-14901"/>
            <a:ext cx="12218490" cy="6872900"/>
          </a:xfrm>
          <a:prstGeom prst="rect">
            <a:avLst/>
          </a:prstGeom>
        </p:spPr>
      </p:pic>
      <p:sp>
        <p:nvSpPr>
          <p:cNvPr id="2" name="Rectangle 1">
            <a:extLst>
              <a:ext uri="{FF2B5EF4-FFF2-40B4-BE49-F238E27FC236}">
                <a16:creationId xmlns:a16="http://schemas.microsoft.com/office/drawing/2014/main" id="{75855932-10D7-E2E0-92BC-D3FEE5606101}"/>
              </a:ext>
            </a:extLst>
          </p:cNvPr>
          <p:cNvSpPr/>
          <p:nvPr/>
        </p:nvSpPr>
        <p:spPr>
          <a:xfrm>
            <a:off x="8699500" y="2489200"/>
            <a:ext cx="1841500" cy="406400"/>
          </a:xfrm>
          <a:prstGeom prst="rect">
            <a:avLst/>
          </a:prstGeom>
          <a:solidFill>
            <a:srgbClr val="2003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TextBox 3">
            <a:extLst>
              <a:ext uri="{FF2B5EF4-FFF2-40B4-BE49-F238E27FC236}">
                <a16:creationId xmlns:a16="http://schemas.microsoft.com/office/drawing/2014/main" id="{10C09961-6EA1-B4FC-D5E8-14008A6B72B0}"/>
              </a:ext>
            </a:extLst>
          </p:cNvPr>
          <p:cNvSpPr txBox="1"/>
          <p:nvPr/>
        </p:nvSpPr>
        <p:spPr>
          <a:xfrm>
            <a:off x="8699500" y="2430790"/>
            <a:ext cx="1752600" cy="523220"/>
          </a:xfrm>
          <a:prstGeom prst="rect">
            <a:avLst/>
          </a:prstGeom>
          <a:noFill/>
        </p:spPr>
        <p:txBody>
          <a:bodyPr wrap="square" rtlCol="0">
            <a:spAutoFit/>
          </a:bodyPr>
          <a:lstStyle/>
          <a:p>
            <a:r>
              <a:rPr lang="en-GR" sz="1400" dirty="0">
                <a:solidFill>
                  <a:srgbClr val="F2F0F0"/>
                </a:solidFill>
                <a:latin typeface="Montserrat" pitchFamily="2" charset="77"/>
              </a:rPr>
              <a:t>African Network </a:t>
            </a:r>
            <a:r>
              <a:rPr lang="en-US" sz="1400" dirty="0">
                <a:solidFill>
                  <a:srgbClr val="F2F0F0"/>
                </a:solidFill>
                <a:latin typeface="Montserrat" pitchFamily="2" charset="77"/>
              </a:rPr>
              <a:t>So</a:t>
            </a:r>
            <a:r>
              <a:rPr lang="en-GR" sz="1400" dirty="0">
                <a:solidFill>
                  <a:srgbClr val="F2F0F0"/>
                </a:solidFill>
                <a:latin typeface="Montserrat" pitchFamily="2" charset="77"/>
              </a:rPr>
              <a:t>lutions</a:t>
            </a:r>
          </a:p>
        </p:txBody>
      </p:sp>
      <p:sp>
        <p:nvSpPr>
          <p:cNvPr id="6" name="Rectangle 5">
            <a:extLst>
              <a:ext uri="{FF2B5EF4-FFF2-40B4-BE49-F238E27FC236}">
                <a16:creationId xmlns:a16="http://schemas.microsoft.com/office/drawing/2014/main" id="{8CC26228-B642-2655-AF87-8A7BA790838A}"/>
              </a:ext>
            </a:extLst>
          </p:cNvPr>
          <p:cNvSpPr/>
          <p:nvPr/>
        </p:nvSpPr>
        <p:spPr>
          <a:xfrm>
            <a:off x="8699500" y="5930900"/>
            <a:ext cx="1930400" cy="431800"/>
          </a:xfrm>
          <a:prstGeom prst="rect">
            <a:avLst/>
          </a:prstGeom>
          <a:solidFill>
            <a:srgbClr val="1E0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5" name="TextBox 4">
            <a:extLst>
              <a:ext uri="{FF2B5EF4-FFF2-40B4-BE49-F238E27FC236}">
                <a16:creationId xmlns:a16="http://schemas.microsoft.com/office/drawing/2014/main" id="{F79DF568-A4C2-5F58-76FC-211FC8056890}"/>
              </a:ext>
            </a:extLst>
          </p:cNvPr>
          <p:cNvSpPr txBox="1"/>
          <p:nvPr/>
        </p:nvSpPr>
        <p:spPr>
          <a:xfrm>
            <a:off x="8699499" y="5885190"/>
            <a:ext cx="3068172" cy="523220"/>
          </a:xfrm>
          <a:prstGeom prst="rect">
            <a:avLst/>
          </a:prstGeom>
          <a:noFill/>
        </p:spPr>
        <p:txBody>
          <a:bodyPr wrap="square" rtlCol="0">
            <a:spAutoFit/>
          </a:bodyPr>
          <a:lstStyle/>
          <a:p>
            <a:r>
              <a:rPr lang="en-US" sz="1400" dirty="0">
                <a:solidFill>
                  <a:srgbClr val="F2F0F0"/>
                </a:solidFill>
                <a:latin typeface="Montserrat" pitchFamily="2" charset="77"/>
              </a:rPr>
              <a:t>Airline Network Solutions &amp; Total Cargo Management</a:t>
            </a:r>
            <a:endParaRPr lang="en-GR" sz="1400" dirty="0">
              <a:solidFill>
                <a:srgbClr val="F2F0F0"/>
              </a:solidFill>
              <a:latin typeface="Montserrat" pitchFamily="2" charset="77"/>
            </a:endParaRPr>
          </a:p>
        </p:txBody>
      </p:sp>
      <p:sp>
        <p:nvSpPr>
          <p:cNvPr id="7" name="Rectangle 6">
            <a:extLst>
              <a:ext uri="{FF2B5EF4-FFF2-40B4-BE49-F238E27FC236}">
                <a16:creationId xmlns:a16="http://schemas.microsoft.com/office/drawing/2014/main" id="{26DE2663-503B-070A-3523-8D62F78152A2}"/>
              </a:ext>
            </a:extLst>
          </p:cNvPr>
          <p:cNvSpPr/>
          <p:nvPr/>
        </p:nvSpPr>
        <p:spPr>
          <a:xfrm>
            <a:off x="9436100" y="3556001"/>
            <a:ext cx="914400" cy="190499"/>
          </a:xfrm>
          <a:prstGeom prst="rect">
            <a:avLst/>
          </a:prstGeom>
          <a:solidFill>
            <a:srgbClr val="0F0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8" name="Rectangle 7">
            <a:extLst>
              <a:ext uri="{FF2B5EF4-FFF2-40B4-BE49-F238E27FC236}">
                <a16:creationId xmlns:a16="http://schemas.microsoft.com/office/drawing/2014/main" id="{7C0E8577-F902-7263-C5A4-64311526CB35}"/>
              </a:ext>
            </a:extLst>
          </p:cNvPr>
          <p:cNvSpPr/>
          <p:nvPr/>
        </p:nvSpPr>
        <p:spPr>
          <a:xfrm>
            <a:off x="8750300" y="5072022"/>
            <a:ext cx="1384300" cy="386089"/>
          </a:xfrm>
          <a:prstGeom prst="rect">
            <a:avLst/>
          </a:prstGeom>
          <a:solidFill>
            <a:srgbClr val="0E09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9" name="TextBox 8">
            <a:extLst>
              <a:ext uri="{FF2B5EF4-FFF2-40B4-BE49-F238E27FC236}">
                <a16:creationId xmlns:a16="http://schemas.microsoft.com/office/drawing/2014/main" id="{9489F236-A990-0F1F-A398-A443B4EBE9FE}"/>
              </a:ext>
            </a:extLst>
          </p:cNvPr>
          <p:cNvSpPr txBox="1"/>
          <p:nvPr/>
        </p:nvSpPr>
        <p:spPr>
          <a:xfrm>
            <a:off x="8699500" y="5111177"/>
            <a:ext cx="1752600" cy="307777"/>
          </a:xfrm>
          <a:prstGeom prst="rect">
            <a:avLst/>
          </a:prstGeom>
          <a:noFill/>
        </p:spPr>
        <p:txBody>
          <a:bodyPr wrap="square" rtlCol="0">
            <a:spAutoFit/>
          </a:bodyPr>
          <a:lstStyle/>
          <a:p>
            <a:r>
              <a:rPr lang="en-GR" sz="1400" dirty="0">
                <a:solidFill>
                  <a:srgbClr val="F2F0F0"/>
                </a:solidFill>
                <a:latin typeface="Montserrat" pitchFamily="2" charset="77"/>
              </a:rPr>
              <a:t>Charters &amp; OBC</a:t>
            </a:r>
          </a:p>
        </p:txBody>
      </p:sp>
    </p:spTree>
    <p:extLst>
      <p:ext uri="{BB962C8B-B14F-4D97-AF65-F5344CB8AC3E}">
        <p14:creationId xmlns:p14="http://schemas.microsoft.com/office/powerpoint/2010/main" val="38275365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C7FDFE-2FE3-4EB5-DBA5-71E00A107EEA}"/>
              </a:ext>
            </a:extLst>
          </p:cNvPr>
          <p:cNvSpPr/>
          <p:nvPr/>
        </p:nvSpPr>
        <p:spPr>
          <a:xfrm>
            <a:off x="0" y="202285"/>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Graphic 14">
            <a:extLst>
              <a:ext uri="{FF2B5EF4-FFF2-40B4-BE49-F238E27FC236}">
                <a16:creationId xmlns:a16="http://schemas.microsoft.com/office/drawing/2014/main" id="{2F5500F8-A90B-1446-CEF5-DDFB04D729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07" y="925300"/>
            <a:ext cx="12192000" cy="6015545"/>
          </a:xfrm>
          <a:prstGeom prst="rect">
            <a:avLst/>
          </a:prstGeom>
        </p:spPr>
      </p:pic>
      <p:sp>
        <p:nvSpPr>
          <p:cNvPr id="13" name="TextBox 12"/>
          <p:cNvSpPr txBox="1"/>
          <p:nvPr/>
        </p:nvSpPr>
        <p:spPr>
          <a:xfrm>
            <a:off x="781050" y="578309"/>
            <a:ext cx="306494" cy="738664"/>
          </a:xfrm>
          <a:prstGeom prst="rect">
            <a:avLst/>
          </a:prstGeom>
          <a:noFill/>
        </p:spPr>
        <p:txBody>
          <a:bodyPr wrap="none" rtlCol="0">
            <a:spAutoFit/>
          </a:bodyPr>
          <a:lstStyle/>
          <a:p>
            <a:r>
              <a:rPr lang="en-US" sz="4200" b="1" dirty="0">
                <a:solidFill>
                  <a:srgbClr val="262526"/>
                </a:solidFill>
                <a:latin typeface="Montserrat" panose="02000505000000020004" pitchFamily="2" charset="0"/>
                <a:ea typeface="Lato Black" charset="0"/>
                <a:cs typeface="Lato Black" charset="0"/>
              </a:rPr>
              <a:t> </a:t>
            </a:r>
            <a:endParaRPr lang="en-US" sz="4200" b="1" dirty="0">
              <a:solidFill>
                <a:srgbClr val="262526"/>
              </a:solidFill>
              <a:latin typeface="Montserrat Ultra Light" panose="00000300000000000000" pitchFamily="50" charset="0"/>
              <a:ea typeface="Lato Black" charset="0"/>
              <a:cs typeface="Lato Black" charset="0"/>
            </a:endParaRPr>
          </a:p>
        </p:txBody>
      </p:sp>
      <p:sp>
        <p:nvSpPr>
          <p:cNvPr id="9" name="Subtitle 2">
            <a:extLst>
              <a:ext uri="{FF2B5EF4-FFF2-40B4-BE49-F238E27FC236}">
                <a16:creationId xmlns:a16="http://schemas.microsoft.com/office/drawing/2014/main" id="{D164143A-9F16-4FE7-AC24-86B1B0CA29ED}"/>
              </a:ext>
            </a:extLst>
          </p:cNvPr>
          <p:cNvSpPr txBox="1">
            <a:spLocks/>
          </p:cNvSpPr>
          <p:nvPr/>
        </p:nvSpPr>
        <p:spPr>
          <a:xfrm>
            <a:off x="3604845" y="1671767"/>
            <a:ext cx="2659380" cy="247731"/>
          </a:xfrm>
          <a:prstGeom prst="rect">
            <a:avLst/>
          </a:prstGeom>
        </p:spPr>
        <p:txBody>
          <a:bodyPr vert="horz" wrap="square" lIns="108745" tIns="54373" rIns="108745" bIns="54373" numCol="1"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spcBef>
                <a:spcPts val="288"/>
              </a:spcBef>
            </a:pPr>
            <a:r>
              <a:rPr lang="en-US" sz="1200" baseline="30000" dirty="0">
                <a:latin typeface="Montserrat" panose="02000505000000020004" pitchFamily="2" charset="0"/>
              </a:rPr>
              <a:t> </a:t>
            </a:r>
          </a:p>
        </p:txBody>
      </p:sp>
      <p:sp>
        <p:nvSpPr>
          <p:cNvPr id="4" name="TextBox 3">
            <a:extLst>
              <a:ext uri="{FF2B5EF4-FFF2-40B4-BE49-F238E27FC236}">
                <a16:creationId xmlns:a16="http://schemas.microsoft.com/office/drawing/2014/main" id="{891DC97E-26DD-46CA-9A3D-B11C9450E5E5}"/>
              </a:ext>
            </a:extLst>
          </p:cNvPr>
          <p:cNvSpPr txBox="1"/>
          <p:nvPr/>
        </p:nvSpPr>
        <p:spPr>
          <a:xfrm>
            <a:off x="781050" y="5254679"/>
            <a:ext cx="4394518" cy="338554"/>
          </a:xfrm>
          <a:prstGeom prst="rect">
            <a:avLst/>
          </a:prstGeom>
          <a:noFill/>
        </p:spPr>
        <p:txBody>
          <a:bodyPr wrap="square" rtlCol="0">
            <a:spAutoFit/>
          </a:bodyPr>
          <a:lstStyle/>
          <a:p>
            <a:r>
              <a:rPr lang="en-US" sz="2400" b="1" baseline="30000" dirty="0">
                <a:solidFill>
                  <a:schemeClr val="tx2"/>
                </a:solidFill>
                <a:latin typeface="Montserrat" panose="02000505000000020004" pitchFamily="2" charset="0"/>
              </a:rPr>
              <a:t> </a:t>
            </a:r>
            <a:endParaRPr lang="sr-Latn-RS" sz="2400" b="1" baseline="30000" dirty="0">
              <a:solidFill>
                <a:schemeClr val="tx2"/>
              </a:solidFill>
              <a:latin typeface="Montserrat" panose="02000505000000020004" pitchFamily="2" charset="0"/>
            </a:endParaRPr>
          </a:p>
        </p:txBody>
      </p:sp>
      <p:sp>
        <p:nvSpPr>
          <p:cNvPr id="11" name="Titel 6">
            <a:extLst>
              <a:ext uri="{FF2B5EF4-FFF2-40B4-BE49-F238E27FC236}">
                <a16:creationId xmlns:a16="http://schemas.microsoft.com/office/drawing/2014/main" id="{2C5055E2-F5C2-45BA-A758-FD1E3ABC9282}"/>
              </a:ext>
            </a:extLst>
          </p:cNvPr>
          <p:cNvSpPr txBox="1">
            <a:spLocks/>
          </p:cNvSpPr>
          <p:nvPr/>
        </p:nvSpPr>
        <p:spPr>
          <a:xfrm>
            <a:off x="753760" y="827067"/>
            <a:ext cx="6181194" cy="204322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Montserrat" panose="00000500000000000000" pitchFamily="2" charset="0"/>
              </a:rPr>
              <a:t>Aero Africa</a:t>
            </a:r>
          </a:p>
          <a:p>
            <a:r>
              <a:rPr lang="en-US" sz="2800" dirty="0">
                <a:latin typeface="Montserrat Light" panose="00000400000000000000" pitchFamily="2" charset="0"/>
              </a:rPr>
              <a:t>NEUTRAL SCHEDULED</a:t>
            </a:r>
          </a:p>
          <a:p>
            <a:r>
              <a:rPr lang="en-US" sz="2800" b="1" dirty="0">
                <a:latin typeface="Montserrat" panose="00000500000000000000" pitchFamily="2" charset="0"/>
              </a:rPr>
              <a:t>BSA</a:t>
            </a:r>
            <a:r>
              <a:rPr lang="en-US" sz="2800" dirty="0">
                <a:latin typeface="Montserrat Light" panose="00000400000000000000" pitchFamily="2" charset="0"/>
              </a:rPr>
              <a:t> CONSOLIDATIONS</a:t>
            </a:r>
          </a:p>
        </p:txBody>
      </p:sp>
      <p:cxnSp>
        <p:nvCxnSpPr>
          <p:cNvPr id="12" name="Straight Connector 11">
            <a:extLst>
              <a:ext uri="{FF2B5EF4-FFF2-40B4-BE49-F238E27FC236}">
                <a16:creationId xmlns:a16="http://schemas.microsoft.com/office/drawing/2014/main" id="{22888059-7AC5-4E99-BD8D-826EA5780B01}"/>
              </a:ext>
            </a:extLst>
          </p:cNvPr>
          <p:cNvCxnSpPr/>
          <p:nvPr/>
        </p:nvCxnSpPr>
        <p:spPr>
          <a:xfrm>
            <a:off x="824552"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B729B06D-8A43-4D6E-8AC8-15661A66410E}"/>
              </a:ext>
            </a:extLst>
          </p:cNvPr>
          <p:cNvPicPr>
            <a:picLocks noChangeAspect="1"/>
          </p:cNvPicPr>
          <p:nvPr/>
        </p:nvPicPr>
        <p:blipFill>
          <a:blip r:embed="rId5"/>
          <a:stretch>
            <a:fillRect/>
          </a:stretch>
        </p:blipFill>
        <p:spPr>
          <a:xfrm>
            <a:off x="-1614868" y="3372911"/>
            <a:ext cx="4278093" cy="4440644"/>
          </a:xfrm>
          <a:prstGeom prst="rect">
            <a:avLst/>
          </a:prstGeom>
        </p:spPr>
      </p:pic>
      <p:pic>
        <p:nvPicPr>
          <p:cNvPr id="20" name="Graphic 19">
            <a:extLst>
              <a:ext uri="{FF2B5EF4-FFF2-40B4-BE49-F238E27FC236}">
                <a16:creationId xmlns:a16="http://schemas.microsoft.com/office/drawing/2014/main" id="{9BB95581-27BB-7D43-0311-B630C36512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52988" y="6010992"/>
            <a:ext cx="2166573" cy="450098"/>
          </a:xfrm>
          <a:prstGeom prst="rect">
            <a:avLst/>
          </a:prstGeom>
        </p:spPr>
      </p:pic>
    </p:spTree>
    <p:extLst>
      <p:ext uri="{BB962C8B-B14F-4D97-AF65-F5344CB8AC3E}">
        <p14:creationId xmlns:p14="http://schemas.microsoft.com/office/powerpoint/2010/main" val="2660984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FEBF54-8BDE-4F10-B229-835FF0FBB776}"/>
              </a:ext>
            </a:extLst>
          </p:cNvPr>
          <p:cNvSpPr/>
          <p:nvPr/>
        </p:nvSpPr>
        <p:spPr>
          <a:xfrm>
            <a:off x="3175" y="0"/>
            <a:ext cx="12188825" cy="6880930"/>
          </a:xfrm>
          <a:prstGeom prst="rect">
            <a:avLst/>
          </a:prstGeom>
          <a:solidFill>
            <a:srgbClr val="23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B409950-ABCE-BD39-6768-4A26BBC3F28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4553" y="1488944"/>
            <a:ext cx="4584789" cy="2579321"/>
          </a:xfrm>
          <a:prstGeom prst="rect">
            <a:avLst/>
          </a:prstGeom>
        </p:spPr>
      </p:pic>
      <p:sp>
        <p:nvSpPr>
          <p:cNvPr id="29" name="TextBox 28">
            <a:extLst>
              <a:ext uri="{FF2B5EF4-FFF2-40B4-BE49-F238E27FC236}">
                <a16:creationId xmlns:a16="http://schemas.microsoft.com/office/drawing/2014/main" id="{C1D2F8F5-0984-462D-8061-2DB09CC8DA20}"/>
              </a:ext>
            </a:extLst>
          </p:cNvPr>
          <p:cNvSpPr txBox="1"/>
          <p:nvPr/>
        </p:nvSpPr>
        <p:spPr>
          <a:xfrm>
            <a:off x="738465" y="4155427"/>
            <a:ext cx="48233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Aero Africa is the </a:t>
            </a: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leading global airfreight wholesaler </a:t>
            </a: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and neutral BSA consolidator to Africa. </a:t>
            </a:r>
          </a:p>
        </p:txBody>
      </p:sp>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sp>
        <p:nvSpPr>
          <p:cNvPr id="3" name="TextBox 2">
            <a:extLst>
              <a:ext uri="{FF2B5EF4-FFF2-40B4-BE49-F238E27FC236}">
                <a16:creationId xmlns:a16="http://schemas.microsoft.com/office/drawing/2014/main" id="{4ACE7568-D836-2DAF-8ECB-423C1069C85A}"/>
              </a:ext>
            </a:extLst>
          </p:cNvPr>
          <p:cNvSpPr txBox="1"/>
          <p:nvPr/>
        </p:nvSpPr>
        <p:spPr>
          <a:xfrm>
            <a:off x="738464" y="4765809"/>
            <a:ext cx="5059021"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With a vast network, Aero Africa stands out as a reliable solution for your importing requirements. No matter where you need to ship from, our diverse range of products and solutions are tailored to suit your business. We handle all aspects of the procedure, ensuring a quick and efficient import service. From any origin, regardless of frequency or delivery timeline, we will deliver a seamless import experience.</a:t>
            </a:r>
          </a:p>
        </p:txBody>
      </p:sp>
      <p:cxnSp>
        <p:nvCxnSpPr>
          <p:cNvPr id="8" name="Straight Connector 7">
            <a:extLst>
              <a:ext uri="{FF2B5EF4-FFF2-40B4-BE49-F238E27FC236}">
                <a16:creationId xmlns:a16="http://schemas.microsoft.com/office/drawing/2014/main" id="{A2B71440-B680-2F72-6EBF-5F5A3AB9E98F}"/>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itel 6">
            <a:extLst>
              <a:ext uri="{FF2B5EF4-FFF2-40B4-BE49-F238E27FC236}">
                <a16:creationId xmlns:a16="http://schemas.microsoft.com/office/drawing/2014/main" id="{8709A7F5-3DB2-F15A-A1C9-24396F496679}"/>
              </a:ext>
            </a:extLst>
          </p:cNvPr>
          <p:cNvSpPr txBox="1">
            <a:spLocks/>
          </p:cNvSpPr>
          <p:nvPr/>
        </p:nvSpPr>
        <p:spPr>
          <a:xfrm>
            <a:off x="738464" y="787989"/>
            <a:ext cx="6267720" cy="5364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rPr>
              <a:t>Neutral Airfreight Imports</a:t>
            </a:r>
            <a:endParaRPr kumimoji="0" lang="en-US" sz="36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endParaRPr>
          </a:p>
        </p:txBody>
      </p:sp>
      <p:grpSp>
        <p:nvGrpSpPr>
          <p:cNvPr id="4" name="Group 3">
            <a:extLst>
              <a:ext uri="{FF2B5EF4-FFF2-40B4-BE49-F238E27FC236}">
                <a16:creationId xmlns:a16="http://schemas.microsoft.com/office/drawing/2014/main" id="{16747D2E-7C38-85C1-C1A4-9DCECDC70EE3}"/>
              </a:ext>
            </a:extLst>
          </p:cNvPr>
          <p:cNvGrpSpPr/>
          <p:nvPr/>
        </p:nvGrpSpPr>
        <p:grpSpPr>
          <a:xfrm>
            <a:off x="6686902" y="1324469"/>
            <a:ext cx="5683438" cy="3287567"/>
            <a:chOff x="6686902" y="1324469"/>
            <a:chExt cx="5683438" cy="3287567"/>
          </a:xfrm>
        </p:grpSpPr>
        <p:sp>
          <p:nvSpPr>
            <p:cNvPr id="5" name="TextBox 4">
              <a:extLst>
                <a:ext uri="{FF2B5EF4-FFF2-40B4-BE49-F238E27FC236}">
                  <a16:creationId xmlns:a16="http://schemas.microsoft.com/office/drawing/2014/main" id="{A76174AC-72FC-6624-15F0-51CD36AF9368}"/>
                </a:ext>
              </a:extLst>
            </p:cNvPr>
            <p:cNvSpPr txBox="1"/>
            <p:nvPr/>
          </p:nvSpPr>
          <p:spPr>
            <a:xfrm>
              <a:off x="7006184" y="1324469"/>
              <a:ext cx="5364156" cy="328756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Global network of own offices and neutral partners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Weekly scheduled consolidations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Block space agreements with carriers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Direct &amp; Back 2 Back services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Door 2 Airport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Neutral cargo handling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Airport cargo transfers &amp; drop-offs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Third party documentation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Neutrality guaranteed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Special cargoes handling </a:t>
              </a:r>
            </a:p>
          </p:txBody>
        </p:sp>
        <p:pic>
          <p:nvPicPr>
            <p:cNvPr id="12" name="Graphic 11">
              <a:extLst>
                <a:ext uri="{FF2B5EF4-FFF2-40B4-BE49-F238E27FC236}">
                  <a16:creationId xmlns:a16="http://schemas.microsoft.com/office/drawing/2014/main" id="{7809A48E-3E53-09A1-D1D0-465E1A310A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1470127"/>
              <a:ext cx="325748" cy="173732"/>
            </a:xfrm>
            <a:prstGeom prst="rect">
              <a:avLst/>
            </a:prstGeom>
          </p:spPr>
        </p:pic>
        <p:pic>
          <p:nvPicPr>
            <p:cNvPr id="13" name="Graphic 12">
              <a:extLst>
                <a:ext uri="{FF2B5EF4-FFF2-40B4-BE49-F238E27FC236}">
                  <a16:creationId xmlns:a16="http://schemas.microsoft.com/office/drawing/2014/main" id="{27C43BF1-C974-A636-88F2-553DB0D284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1782782"/>
              <a:ext cx="325748" cy="173732"/>
            </a:xfrm>
            <a:prstGeom prst="rect">
              <a:avLst/>
            </a:prstGeom>
          </p:spPr>
        </p:pic>
        <p:pic>
          <p:nvPicPr>
            <p:cNvPr id="14" name="Graphic 13">
              <a:extLst>
                <a:ext uri="{FF2B5EF4-FFF2-40B4-BE49-F238E27FC236}">
                  <a16:creationId xmlns:a16="http://schemas.microsoft.com/office/drawing/2014/main" id="{721AE28B-2CA8-44F3-8165-2A4FFFD5B3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2138313"/>
              <a:ext cx="325748" cy="173732"/>
            </a:xfrm>
            <a:prstGeom prst="rect">
              <a:avLst/>
            </a:prstGeom>
          </p:spPr>
        </p:pic>
        <p:pic>
          <p:nvPicPr>
            <p:cNvPr id="15" name="Graphic 14">
              <a:extLst>
                <a:ext uri="{FF2B5EF4-FFF2-40B4-BE49-F238E27FC236}">
                  <a16:creationId xmlns:a16="http://schemas.microsoft.com/office/drawing/2014/main" id="{F1C56D3C-2DB7-D732-B292-6AF5A81304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2450968"/>
              <a:ext cx="325748" cy="173732"/>
            </a:xfrm>
            <a:prstGeom prst="rect">
              <a:avLst/>
            </a:prstGeom>
          </p:spPr>
        </p:pic>
        <p:pic>
          <p:nvPicPr>
            <p:cNvPr id="16" name="Graphic 15">
              <a:extLst>
                <a:ext uri="{FF2B5EF4-FFF2-40B4-BE49-F238E27FC236}">
                  <a16:creationId xmlns:a16="http://schemas.microsoft.com/office/drawing/2014/main" id="{E729D35D-A91A-8F99-F2FF-14033684AD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2786529"/>
              <a:ext cx="325748" cy="173732"/>
            </a:xfrm>
            <a:prstGeom prst="rect">
              <a:avLst/>
            </a:prstGeom>
          </p:spPr>
        </p:pic>
        <p:pic>
          <p:nvPicPr>
            <p:cNvPr id="17" name="Graphic 16">
              <a:extLst>
                <a:ext uri="{FF2B5EF4-FFF2-40B4-BE49-F238E27FC236}">
                  <a16:creationId xmlns:a16="http://schemas.microsoft.com/office/drawing/2014/main" id="{88DE4E13-0330-4AE6-DED9-53ED223169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3099184"/>
              <a:ext cx="325748" cy="173732"/>
            </a:xfrm>
            <a:prstGeom prst="rect">
              <a:avLst/>
            </a:prstGeom>
          </p:spPr>
        </p:pic>
        <p:pic>
          <p:nvPicPr>
            <p:cNvPr id="18" name="Graphic 17">
              <a:extLst>
                <a:ext uri="{FF2B5EF4-FFF2-40B4-BE49-F238E27FC236}">
                  <a16:creationId xmlns:a16="http://schemas.microsoft.com/office/drawing/2014/main" id="{8E46E636-1963-4FC2-0CF0-5274C8CDBB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3398485"/>
              <a:ext cx="325748" cy="173732"/>
            </a:xfrm>
            <a:prstGeom prst="rect">
              <a:avLst/>
            </a:prstGeom>
          </p:spPr>
        </p:pic>
        <p:pic>
          <p:nvPicPr>
            <p:cNvPr id="19" name="Graphic 18">
              <a:extLst>
                <a:ext uri="{FF2B5EF4-FFF2-40B4-BE49-F238E27FC236}">
                  <a16:creationId xmlns:a16="http://schemas.microsoft.com/office/drawing/2014/main" id="{81DC52E7-DE84-A46E-EAAC-334821765A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3709176"/>
              <a:ext cx="325748" cy="173732"/>
            </a:xfrm>
            <a:prstGeom prst="rect">
              <a:avLst/>
            </a:prstGeom>
          </p:spPr>
        </p:pic>
        <p:pic>
          <p:nvPicPr>
            <p:cNvPr id="20" name="Graphic 19">
              <a:extLst>
                <a:ext uri="{FF2B5EF4-FFF2-40B4-BE49-F238E27FC236}">
                  <a16:creationId xmlns:a16="http://schemas.microsoft.com/office/drawing/2014/main" id="{08E3D2AC-4F47-9B29-433E-3A538B7640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4021831"/>
              <a:ext cx="325748" cy="173732"/>
            </a:xfrm>
            <a:prstGeom prst="rect">
              <a:avLst/>
            </a:prstGeom>
          </p:spPr>
        </p:pic>
        <p:pic>
          <p:nvPicPr>
            <p:cNvPr id="21" name="Graphic 20">
              <a:extLst>
                <a:ext uri="{FF2B5EF4-FFF2-40B4-BE49-F238E27FC236}">
                  <a16:creationId xmlns:a16="http://schemas.microsoft.com/office/drawing/2014/main" id="{8F8CF423-BCD4-1276-7137-9DC013C325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6902" y="4321132"/>
              <a:ext cx="325748" cy="173732"/>
            </a:xfrm>
            <a:prstGeom prst="rect">
              <a:avLst/>
            </a:prstGeom>
          </p:spPr>
        </p:pic>
      </p:grpSp>
    </p:spTree>
    <p:extLst>
      <p:ext uri="{BB962C8B-B14F-4D97-AF65-F5344CB8AC3E}">
        <p14:creationId xmlns:p14="http://schemas.microsoft.com/office/powerpoint/2010/main" val="2344056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FEBF54-8BDE-4F10-B229-835FF0FBB776}"/>
              </a:ext>
            </a:extLst>
          </p:cNvPr>
          <p:cNvSpPr/>
          <p:nvPr/>
        </p:nvSpPr>
        <p:spPr>
          <a:xfrm>
            <a:off x="3175" y="0"/>
            <a:ext cx="12188825" cy="6880930"/>
          </a:xfrm>
          <a:prstGeom prst="rect">
            <a:avLst/>
          </a:prstGeom>
          <a:solidFill>
            <a:srgbClr val="23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C1D2F8F5-0984-462D-8061-2DB09CC8DA20}"/>
              </a:ext>
            </a:extLst>
          </p:cNvPr>
          <p:cNvSpPr txBox="1"/>
          <p:nvPr/>
        </p:nvSpPr>
        <p:spPr>
          <a:xfrm>
            <a:off x="738465" y="4240968"/>
            <a:ext cx="6048834"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In the fall of 2023, we launched our </a:t>
            </a: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neutral airfreight export service</a:t>
            </a: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 in South Africa.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Due to our focus on delivering superior services and customer first approach, we quickly rose to the top 3 consolidators and top 10 cargo agents &amp; in Africa in terms of volume. </a:t>
            </a:r>
          </a:p>
        </p:txBody>
      </p:sp>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7049" y="5895834"/>
            <a:ext cx="2302482" cy="640090"/>
          </a:xfrm>
          <a:prstGeom prst="rect">
            <a:avLst/>
          </a:prstGeom>
        </p:spPr>
      </p:pic>
      <p:pic>
        <p:nvPicPr>
          <p:cNvPr id="4" name="Picture 3">
            <a:extLst>
              <a:ext uri="{FF2B5EF4-FFF2-40B4-BE49-F238E27FC236}">
                <a16:creationId xmlns:a16="http://schemas.microsoft.com/office/drawing/2014/main" id="{1CCB52ED-2F29-237F-1D35-78B999BAF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553" y="1493058"/>
            <a:ext cx="4584789" cy="2579321"/>
          </a:xfrm>
          <a:prstGeom prst="rect">
            <a:avLst/>
          </a:prstGeom>
        </p:spPr>
      </p:pic>
      <p:cxnSp>
        <p:nvCxnSpPr>
          <p:cNvPr id="3" name="Straight Connector 2">
            <a:extLst>
              <a:ext uri="{FF2B5EF4-FFF2-40B4-BE49-F238E27FC236}">
                <a16:creationId xmlns:a16="http://schemas.microsoft.com/office/drawing/2014/main" id="{86EADF2A-B002-6066-9FAA-7A6B507D34E4}"/>
              </a:ext>
            </a:extLst>
          </p:cNvPr>
          <p:cNvCxnSpPr/>
          <p:nvPr/>
        </p:nvCxnSpPr>
        <p:spPr>
          <a:xfrm>
            <a:off x="824553" y="623512"/>
            <a:ext cx="1192923"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Titel 6">
            <a:extLst>
              <a:ext uri="{FF2B5EF4-FFF2-40B4-BE49-F238E27FC236}">
                <a16:creationId xmlns:a16="http://schemas.microsoft.com/office/drawing/2014/main" id="{C682613A-0FFC-CF4B-B9FA-281F924CB50B}"/>
              </a:ext>
            </a:extLst>
          </p:cNvPr>
          <p:cNvSpPr txBox="1">
            <a:spLocks/>
          </p:cNvSpPr>
          <p:nvPr/>
        </p:nvSpPr>
        <p:spPr>
          <a:xfrm>
            <a:off x="738464" y="787989"/>
            <a:ext cx="6267720" cy="5364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rPr>
              <a:t>Neutral Airfreight Exports</a:t>
            </a:r>
            <a:endParaRPr kumimoji="0" lang="en-US" sz="3600" b="1" i="0" u="none" strike="noStrike" kern="1200" cap="none" spc="0" normalizeH="0" baseline="0" noProof="0" dirty="0">
              <a:ln>
                <a:noFill/>
              </a:ln>
              <a:solidFill>
                <a:prstClr val="white"/>
              </a:solidFill>
              <a:effectLst/>
              <a:uLnTx/>
              <a:uFillTx/>
              <a:latin typeface="Montserrat" panose="00000500000000000000" pitchFamily="2" charset="0"/>
              <a:ea typeface="+mj-ea"/>
              <a:cs typeface="+mj-cs"/>
            </a:endParaRPr>
          </a:p>
        </p:txBody>
      </p:sp>
      <p:grpSp>
        <p:nvGrpSpPr>
          <p:cNvPr id="14" name="Group 13">
            <a:extLst>
              <a:ext uri="{FF2B5EF4-FFF2-40B4-BE49-F238E27FC236}">
                <a16:creationId xmlns:a16="http://schemas.microsoft.com/office/drawing/2014/main" id="{79E7CA39-7D4C-B1B0-46DF-278C386FCA4A}"/>
              </a:ext>
            </a:extLst>
          </p:cNvPr>
          <p:cNvGrpSpPr/>
          <p:nvPr/>
        </p:nvGrpSpPr>
        <p:grpSpPr>
          <a:xfrm>
            <a:off x="7308249" y="1397856"/>
            <a:ext cx="5969347" cy="4484689"/>
            <a:chOff x="7308249" y="1397856"/>
            <a:chExt cx="5969347" cy="4484689"/>
          </a:xfrm>
        </p:grpSpPr>
        <p:sp>
          <p:nvSpPr>
            <p:cNvPr id="6" name="TextBox 5">
              <a:extLst>
                <a:ext uri="{FF2B5EF4-FFF2-40B4-BE49-F238E27FC236}">
                  <a16:creationId xmlns:a16="http://schemas.microsoft.com/office/drawing/2014/main" id="{F25CCF4F-B0E7-0D92-FC1E-F8EBCA81C5B0}"/>
                </a:ext>
              </a:extLst>
            </p:cNvPr>
            <p:cNvSpPr txBox="1"/>
            <p:nvPr/>
          </p:nvSpPr>
          <p:spPr>
            <a:xfrm>
              <a:off x="7608677" y="1397856"/>
              <a:ext cx="5668919" cy="448468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Scheduled consolidations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Pre-booked capacity with airlines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Credit facilities with all carriers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Back 2 Back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Direct AWBs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Airport 2 Door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Freight collect</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Neutral cargo handling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Airport cargo transfers &amp; drop-offs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Third party documentation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Air export support services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Neutrality guaranteed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Special cargoes handling</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400" b="1" i="0" u="none" strike="noStrike" kern="1200" cap="none" spc="0" normalizeH="0" baseline="30000" noProof="0" dirty="0">
                <a:ln>
                  <a:noFill/>
                </a:ln>
                <a:solidFill>
                  <a:prstClr val="white"/>
                </a:solidFill>
                <a:effectLst/>
                <a:uLnTx/>
                <a:uFillTx/>
                <a:latin typeface="Montserrat" panose="00000500000000000000" pitchFamily="2" charset="0"/>
                <a:ea typeface="Roboto" pitchFamily="2" charset="0"/>
                <a:cs typeface="+mn-cs"/>
              </a:endParaRPr>
            </a:p>
          </p:txBody>
        </p:sp>
        <p:pic>
          <p:nvPicPr>
            <p:cNvPr id="7" name="Graphic 6">
              <a:extLst>
                <a:ext uri="{FF2B5EF4-FFF2-40B4-BE49-F238E27FC236}">
                  <a16:creationId xmlns:a16="http://schemas.microsoft.com/office/drawing/2014/main" id="{B0547E32-40E1-9976-7379-133E24138A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1530766"/>
              <a:ext cx="300428" cy="160228"/>
            </a:xfrm>
            <a:prstGeom prst="rect">
              <a:avLst/>
            </a:prstGeom>
          </p:spPr>
        </p:pic>
        <p:pic>
          <p:nvPicPr>
            <p:cNvPr id="8" name="Graphic 7">
              <a:extLst>
                <a:ext uri="{FF2B5EF4-FFF2-40B4-BE49-F238E27FC236}">
                  <a16:creationId xmlns:a16="http://schemas.microsoft.com/office/drawing/2014/main" id="{C109C33F-D5A3-3D1D-FB78-8A773FAA7F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1843421"/>
              <a:ext cx="300428" cy="160228"/>
            </a:xfrm>
            <a:prstGeom prst="rect">
              <a:avLst/>
            </a:prstGeom>
          </p:spPr>
        </p:pic>
        <p:pic>
          <p:nvPicPr>
            <p:cNvPr id="10" name="Graphic 9">
              <a:extLst>
                <a:ext uri="{FF2B5EF4-FFF2-40B4-BE49-F238E27FC236}">
                  <a16:creationId xmlns:a16="http://schemas.microsoft.com/office/drawing/2014/main" id="{C11EFEC1-4833-B445-C874-3E4865BD5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2198952"/>
              <a:ext cx="300428" cy="160228"/>
            </a:xfrm>
            <a:prstGeom prst="rect">
              <a:avLst/>
            </a:prstGeom>
          </p:spPr>
        </p:pic>
        <p:pic>
          <p:nvPicPr>
            <p:cNvPr id="11" name="Graphic 10">
              <a:extLst>
                <a:ext uri="{FF2B5EF4-FFF2-40B4-BE49-F238E27FC236}">
                  <a16:creationId xmlns:a16="http://schemas.microsoft.com/office/drawing/2014/main" id="{697A7B62-1577-077D-5E36-DB3DA5A05F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2511607"/>
              <a:ext cx="300428" cy="160228"/>
            </a:xfrm>
            <a:prstGeom prst="rect">
              <a:avLst/>
            </a:prstGeom>
          </p:spPr>
        </p:pic>
        <p:pic>
          <p:nvPicPr>
            <p:cNvPr id="12" name="Graphic 11">
              <a:extLst>
                <a:ext uri="{FF2B5EF4-FFF2-40B4-BE49-F238E27FC236}">
                  <a16:creationId xmlns:a16="http://schemas.microsoft.com/office/drawing/2014/main" id="{56BFC4EF-B7E5-DEAD-45D1-55F117BBB6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2847168"/>
              <a:ext cx="300428" cy="160228"/>
            </a:xfrm>
            <a:prstGeom prst="rect">
              <a:avLst/>
            </a:prstGeom>
          </p:spPr>
        </p:pic>
        <p:pic>
          <p:nvPicPr>
            <p:cNvPr id="13" name="Graphic 12">
              <a:extLst>
                <a:ext uri="{FF2B5EF4-FFF2-40B4-BE49-F238E27FC236}">
                  <a16:creationId xmlns:a16="http://schemas.microsoft.com/office/drawing/2014/main" id="{163755B8-ECCF-0317-308C-0D38C2E7E9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3159823"/>
              <a:ext cx="300428" cy="160228"/>
            </a:xfrm>
            <a:prstGeom prst="rect">
              <a:avLst/>
            </a:prstGeom>
          </p:spPr>
        </p:pic>
        <p:pic>
          <p:nvPicPr>
            <p:cNvPr id="21" name="Graphic 20">
              <a:extLst>
                <a:ext uri="{FF2B5EF4-FFF2-40B4-BE49-F238E27FC236}">
                  <a16:creationId xmlns:a16="http://schemas.microsoft.com/office/drawing/2014/main" id="{0B66B2AE-FF63-EC43-378A-6318BECC0A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3459124"/>
              <a:ext cx="300428" cy="160228"/>
            </a:xfrm>
            <a:prstGeom prst="rect">
              <a:avLst/>
            </a:prstGeom>
          </p:spPr>
        </p:pic>
        <p:pic>
          <p:nvPicPr>
            <p:cNvPr id="22" name="Graphic 21">
              <a:extLst>
                <a:ext uri="{FF2B5EF4-FFF2-40B4-BE49-F238E27FC236}">
                  <a16:creationId xmlns:a16="http://schemas.microsoft.com/office/drawing/2014/main" id="{1202024A-EBFA-A92F-094F-58EDB69248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3771779"/>
              <a:ext cx="300428" cy="160228"/>
            </a:xfrm>
            <a:prstGeom prst="rect">
              <a:avLst/>
            </a:prstGeom>
          </p:spPr>
        </p:pic>
        <p:pic>
          <p:nvPicPr>
            <p:cNvPr id="23" name="Graphic 22">
              <a:extLst>
                <a:ext uri="{FF2B5EF4-FFF2-40B4-BE49-F238E27FC236}">
                  <a16:creationId xmlns:a16="http://schemas.microsoft.com/office/drawing/2014/main" id="{C02D0CF7-04FD-5CD1-6F99-1997E79F94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4127310"/>
              <a:ext cx="300428" cy="160228"/>
            </a:xfrm>
            <a:prstGeom prst="rect">
              <a:avLst/>
            </a:prstGeom>
          </p:spPr>
        </p:pic>
        <p:pic>
          <p:nvPicPr>
            <p:cNvPr id="24" name="Graphic 23">
              <a:extLst>
                <a:ext uri="{FF2B5EF4-FFF2-40B4-BE49-F238E27FC236}">
                  <a16:creationId xmlns:a16="http://schemas.microsoft.com/office/drawing/2014/main" id="{D8FCC9B0-40C3-5AEB-69EC-B636F847C8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4439965"/>
              <a:ext cx="300428" cy="160228"/>
            </a:xfrm>
            <a:prstGeom prst="rect">
              <a:avLst/>
            </a:prstGeom>
          </p:spPr>
        </p:pic>
        <p:pic>
          <p:nvPicPr>
            <p:cNvPr id="26" name="Graphic 25">
              <a:extLst>
                <a:ext uri="{FF2B5EF4-FFF2-40B4-BE49-F238E27FC236}">
                  <a16:creationId xmlns:a16="http://schemas.microsoft.com/office/drawing/2014/main" id="{DC334382-FDAE-5D60-9374-079439B7B7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4775526"/>
              <a:ext cx="300428" cy="160228"/>
            </a:xfrm>
            <a:prstGeom prst="rect">
              <a:avLst/>
            </a:prstGeom>
          </p:spPr>
        </p:pic>
        <p:pic>
          <p:nvPicPr>
            <p:cNvPr id="27" name="Graphic 26">
              <a:extLst>
                <a:ext uri="{FF2B5EF4-FFF2-40B4-BE49-F238E27FC236}">
                  <a16:creationId xmlns:a16="http://schemas.microsoft.com/office/drawing/2014/main" id="{86A5AB4A-E2F0-B471-B3D8-6D3195DD40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5088181"/>
              <a:ext cx="300428" cy="160228"/>
            </a:xfrm>
            <a:prstGeom prst="rect">
              <a:avLst/>
            </a:prstGeom>
          </p:spPr>
        </p:pic>
        <p:pic>
          <p:nvPicPr>
            <p:cNvPr id="30" name="Graphic 29">
              <a:extLst>
                <a:ext uri="{FF2B5EF4-FFF2-40B4-BE49-F238E27FC236}">
                  <a16:creationId xmlns:a16="http://schemas.microsoft.com/office/drawing/2014/main" id="{B24D2FB4-00D6-1E0B-C7F3-CF71221014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08249" y="5380030"/>
              <a:ext cx="300428" cy="160228"/>
            </a:xfrm>
            <a:prstGeom prst="rect">
              <a:avLst/>
            </a:prstGeom>
          </p:spPr>
        </p:pic>
      </p:grpSp>
    </p:spTree>
    <p:extLst>
      <p:ext uri="{BB962C8B-B14F-4D97-AF65-F5344CB8AC3E}">
        <p14:creationId xmlns:p14="http://schemas.microsoft.com/office/powerpoint/2010/main" val="25264236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FEBF54-8BDE-4F10-B229-835FF0FBB776}"/>
              </a:ext>
            </a:extLst>
          </p:cNvPr>
          <p:cNvSpPr/>
          <p:nvPr/>
        </p:nvSpPr>
        <p:spPr>
          <a:xfrm>
            <a:off x="3175" y="0"/>
            <a:ext cx="12188825" cy="6880930"/>
          </a:xfrm>
          <a:prstGeom prst="rect">
            <a:avLst/>
          </a:prstGeom>
          <a:solidFill>
            <a:srgbClr val="232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9" name="TextBox 28">
            <a:extLst>
              <a:ext uri="{FF2B5EF4-FFF2-40B4-BE49-F238E27FC236}">
                <a16:creationId xmlns:a16="http://schemas.microsoft.com/office/drawing/2014/main" id="{C1D2F8F5-0984-462D-8061-2DB09CC8DA20}"/>
              </a:ext>
            </a:extLst>
          </p:cNvPr>
          <p:cNvSpPr txBox="1"/>
          <p:nvPr/>
        </p:nvSpPr>
        <p:spPr>
          <a:xfrm>
            <a:off x="738465" y="4240968"/>
            <a:ext cx="6048834" cy="1384995"/>
          </a:xfrm>
          <a:prstGeom prst="rect">
            <a:avLst/>
          </a:prstGeom>
          <a:noFill/>
        </p:spPr>
        <p:txBody>
          <a:bodyPr wrap="square" rtlCol="0">
            <a:spAutoFit/>
          </a:bodyPr>
          <a:lstStyle/>
          <a:p>
            <a:r>
              <a:rPr lang="en-GB" sz="1400" dirty="0">
                <a:solidFill>
                  <a:schemeClr val="bg1"/>
                </a:solidFill>
                <a:latin typeface="Montserrat" panose="00000500000000000000" pitchFamily="2" charset="0"/>
              </a:rPr>
              <a:t>We specialize in preserving the quality and value of your temperature-sensitive shipments throughout their journey. </a:t>
            </a:r>
          </a:p>
          <a:p>
            <a:endParaRPr lang="en-GB" sz="1400" dirty="0">
              <a:solidFill>
                <a:schemeClr val="bg1"/>
              </a:solidFill>
              <a:latin typeface="Montserrat" panose="00000500000000000000" pitchFamily="2" charset="0"/>
            </a:endParaRPr>
          </a:p>
          <a:p>
            <a:r>
              <a:rPr lang="en-GB" sz="1400" dirty="0">
                <a:solidFill>
                  <a:schemeClr val="bg1"/>
                </a:solidFill>
                <a:latin typeface="Montserrat" panose="00000500000000000000" pitchFamily="2" charset="0"/>
              </a:rPr>
              <a:t>Our dedicated 500sqm facility at OR Tambo International Airport combined with our team of specialized experts will ensure that your perishable cargo arrives in optimal conditions</a:t>
            </a:r>
          </a:p>
        </p:txBody>
      </p:sp>
      <p:pic>
        <p:nvPicPr>
          <p:cNvPr id="2" name="Picture 1">
            <a:extLst>
              <a:ext uri="{FF2B5EF4-FFF2-40B4-BE49-F238E27FC236}">
                <a16:creationId xmlns:a16="http://schemas.microsoft.com/office/drawing/2014/main" id="{775E54B8-8AAF-37F8-FA5D-9E1F66CDA25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66727" y="669226"/>
            <a:ext cx="2635531" cy="655243"/>
          </a:xfrm>
          <a:prstGeom prst="rect">
            <a:avLst/>
          </a:prstGeom>
        </p:spPr>
      </p:pic>
      <p:cxnSp>
        <p:nvCxnSpPr>
          <p:cNvPr id="3" name="Straight Connector 2">
            <a:extLst>
              <a:ext uri="{FF2B5EF4-FFF2-40B4-BE49-F238E27FC236}">
                <a16:creationId xmlns:a16="http://schemas.microsoft.com/office/drawing/2014/main" id="{86EADF2A-B002-6066-9FAA-7A6B507D34E4}"/>
              </a:ext>
            </a:extLst>
          </p:cNvPr>
          <p:cNvCxnSpPr/>
          <p:nvPr/>
        </p:nvCxnSpPr>
        <p:spPr>
          <a:xfrm>
            <a:off x="824553" y="623512"/>
            <a:ext cx="1192923"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5" name="Titel 6">
            <a:extLst>
              <a:ext uri="{FF2B5EF4-FFF2-40B4-BE49-F238E27FC236}">
                <a16:creationId xmlns:a16="http://schemas.microsoft.com/office/drawing/2014/main" id="{C682613A-0FFC-CF4B-B9FA-281F924CB50B}"/>
              </a:ext>
            </a:extLst>
          </p:cNvPr>
          <p:cNvSpPr txBox="1">
            <a:spLocks/>
          </p:cNvSpPr>
          <p:nvPr/>
        </p:nvSpPr>
        <p:spPr>
          <a:xfrm>
            <a:off x="738463" y="787989"/>
            <a:ext cx="6048835" cy="5364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bg1"/>
                </a:solidFill>
                <a:latin typeface="Montserrat" panose="00000500000000000000" pitchFamily="2" charset="0"/>
              </a:rPr>
              <a:t>Perishable Cargo Handling</a:t>
            </a:r>
            <a:endParaRPr lang="en-US" sz="3600" b="1" dirty="0">
              <a:solidFill>
                <a:schemeClr val="bg1"/>
              </a:solidFill>
              <a:latin typeface="Montserrat" panose="00000500000000000000" pitchFamily="2" charset="0"/>
            </a:endParaRPr>
          </a:p>
        </p:txBody>
      </p:sp>
      <p:grpSp>
        <p:nvGrpSpPr>
          <p:cNvPr id="4" name="Group 3">
            <a:extLst>
              <a:ext uri="{FF2B5EF4-FFF2-40B4-BE49-F238E27FC236}">
                <a16:creationId xmlns:a16="http://schemas.microsoft.com/office/drawing/2014/main" id="{50B95189-ABCC-26FB-B867-52ECDC910F22}"/>
              </a:ext>
            </a:extLst>
          </p:cNvPr>
          <p:cNvGrpSpPr/>
          <p:nvPr/>
        </p:nvGrpSpPr>
        <p:grpSpPr>
          <a:xfrm>
            <a:off x="7128630" y="1593801"/>
            <a:ext cx="5969347" cy="4161524"/>
            <a:chOff x="7128630" y="1593801"/>
            <a:chExt cx="5969347" cy="4161524"/>
          </a:xfrm>
        </p:grpSpPr>
        <p:sp>
          <p:nvSpPr>
            <p:cNvPr id="6" name="TextBox 5">
              <a:extLst>
                <a:ext uri="{FF2B5EF4-FFF2-40B4-BE49-F238E27FC236}">
                  <a16:creationId xmlns:a16="http://schemas.microsoft.com/office/drawing/2014/main" id="{F25CCF4F-B0E7-0D92-FC1E-F8EBCA81C5B0}"/>
                </a:ext>
              </a:extLst>
            </p:cNvPr>
            <p:cNvSpPr txBox="1"/>
            <p:nvPr/>
          </p:nvSpPr>
          <p:spPr>
            <a:xfrm>
              <a:off x="7429058" y="1593801"/>
              <a:ext cx="5668919" cy="4161524"/>
            </a:xfrm>
            <a:prstGeom prst="rect">
              <a:avLst/>
            </a:prstGeom>
            <a:noFill/>
          </p:spPr>
          <p:txBody>
            <a:bodyPr wrap="square" rtlCol="0">
              <a:spAutoFit/>
            </a:bodyPr>
            <a:lstStyle/>
            <a:p>
              <a:pPr>
                <a:lnSpc>
                  <a:spcPct val="150000"/>
                </a:lnSpc>
              </a:pPr>
              <a:r>
                <a:rPr lang="en-GB" sz="1400" b="1" dirty="0">
                  <a:solidFill>
                    <a:schemeClr val="bg1"/>
                  </a:solidFill>
                  <a:latin typeface="Montserrat" panose="00000500000000000000" pitchFamily="2" charset="0"/>
                </a:rPr>
                <a:t>Complete solutions for all perishable cargo </a:t>
              </a:r>
            </a:p>
            <a:p>
              <a:pPr>
                <a:lnSpc>
                  <a:spcPct val="150000"/>
                </a:lnSpc>
              </a:pPr>
              <a:endParaRPr lang="en-GB" sz="1400" b="1" dirty="0">
                <a:solidFill>
                  <a:schemeClr val="bg1"/>
                </a:solidFill>
                <a:latin typeface="Montserrat" panose="00000500000000000000" pitchFamily="2" charset="0"/>
              </a:endParaRPr>
            </a:p>
            <a:p>
              <a:pPr>
                <a:lnSpc>
                  <a:spcPct val="150000"/>
                </a:lnSpc>
              </a:pPr>
              <a:r>
                <a:rPr lang="en-GB" sz="1400" b="1" dirty="0">
                  <a:solidFill>
                    <a:schemeClr val="bg1"/>
                  </a:solidFill>
                  <a:latin typeface="Montserrat" panose="00000500000000000000" pitchFamily="2" charset="0"/>
                </a:rPr>
                <a:t>Part 108 and PPECB certified operations with </a:t>
              </a:r>
            </a:p>
            <a:p>
              <a:pPr>
                <a:lnSpc>
                  <a:spcPct val="150000"/>
                </a:lnSpc>
              </a:pPr>
              <a:r>
                <a:rPr lang="en-GB" sz="1400" b="1" dirty="0">
                  <a:solidFill>
                    <a:schemeClr val="bg1"/>
                  </a:solidFill>
                  <a:latin typeface="Montserrat" panose="00000500000000000000" pitchFamily="2" charset="0"/>
                </a:rPr>
                <a:t>on-site inspection office</a:t>
              </a:r>
            </a:p>
            <a:p>
              <a:pPr>
                <a:lnSpc>
                  <a:spcPct val="150000"/>
                </a:lnSpc>
              </a:pPr>
              <a:endParaRPr lang="en-GB" sz="1400" b="1" dirty="0">
                <a:solidFill>
                  <a:schemeClr val="bg1"/>
                </a:solidFill>
                <a:latin typeface="Montserrat" panose="00000500000000000000" pitchFamily="2" charset="0"/>
              </a:endParaRPr>
            </a:p>
            <a:p>
              <a:pPr>
                <a:lnSpc>
                  <a:spcPct val="150000"/>
                </a:lnSpc>
              </a:pPr>
              <a:r>
                <a:rPr lang="en-GB" sz="1400" b="1" dirty="0">
                  <a:solidFill>
                    <a:schemeClr val="bg1"/>
                  </a:solidFill>
                  <a:latin typeface="Montserrat" panose="00000500000000000000" pitchFamily="2" charset="0"/>
                </a:rPr>
                <a:t>Expert ULD build-ups meeting airline-specific requirements </a:t>
              </a:r>
            </a:p>
            <a:p>
              <a:pPr>
                <a:lnSpc>
                  <a:spcPct val="150000"/>
                </a:lnSpc>
              </a:pPr>
              <a:endParaRPr lang="en-GB" sz="1400" b="1" dirty="0">
                <a:solidFill>
                  <a:schemeClr val="bg1"/>
                </a:solidFill>
                <a:latin typeface="Montserrat" panose="00000500000000000000" pitchFamily="2" charset="0"/>
              </a:endParaRPr>
            </a:p>
            <a:p>
              <a:pPr>
                <a:lnSpc>
                  <a:spcPct val="150000"/>
                </a:lnSpc>
              </a:pPr>
              <a:r>
                <a:rPr lang="en-GB" sz="1400" b="1" dirty="0">
                  <a:solidFill>
                    <a:schemeClr val="bg1"/>
                  </a:solidFill>
                  <a:latin typeface="Montserrat" panose="00000500000000000000" pitchFamily="2" charset="0"/>
                </a:rPr>
                <a:t>Competitive rates with global carriers</a:t>
              </a:r>
            </a:p>
            <a:p>
              <a:pPr>
                <a:lnSpc>
                  <a:spcPct val="150000"/>
                </a:lnSpc>
              </a:pPr>
              <a:endParaRPr lang="en-GB" sz="1400" b="1" dirty="0">
                <a:solidFill>
                  <a:schemeClr val="bg1"/>
                </a:solidFill>
                <a:latin typeface="Montserrat" panose="00000500000000000000" pitchFamily="2" charset="0"/>
              </a:endParaRPr>
            </a:p>
            <a:p>
              <a:pPr>
                <a:lnSpc>
                  <a:spcPct val="150000"/>
                </a:lnSpc>
              </a:pPr>
              <a:r>
                <a:rPr lang="en-GB" sz="1400" b="1" dirty="0">
                  <a:solidFill>
                    <a:schemeClr val="bg1"/>
                  </a:solidFill>
                  <a:latin typeface="Montserrat" panose="00000500000000000000" pitchFamily="2" charset="0"/>
                </a:rPr>
                <a:t>Temperature-controlled transportation </a:t>
              </a:r>
            </a:p>
            <a:p>
              <a:pPr>
                <a:lnSpc>
                  <a:spcPct val="150000"/>
                </a:lnSpc>
              </a:pPr>
              <a:r>
                <a:rPr lang="en-GB" sz="1400" b="1" dirty="0">
                  <a:solidFill>
                    <a:schemeClr val="bg1"/>
                  </a:solidFill>
                  <a:latin typeface="Montserrat" panose="00000500000000000000" pitchFamily="2" charset="0"/>
                </a:rPr>
                <a:t>within OR Tambo vicinity</a:t>
              </a:r>
            </a:p>
            <a:p>
              <a:pPr>
                <a:lnSpc>
                  <a:spcPct val="150000"/>
                </a:lnSpc>
              </a:pPr>
              <a:endParaRPr lang="en-US" sz="1400" b="1" baseline="30000" dirty="0">
                <a:solidFill>
                  <a:schemeClr val="bg1"/>
                </a:solidFill>
                <a:latin typeface="Montserrat" panose="00000500000000000000" pitchFamily="2" charset="0"/>
                <a:ea typeface="Roboto" pitchFamily="2" charset="0"/>
              </a:endParaRPr>
            </a:p>
          </p:txBody>
        </p:sp>
        <p:pic>
          <p:nvPicPr>
            <p:cNvPr id="7" name="Graphic 6">
              <a:extLst>
                <a:ext uri="{FF2B5EF4-FFF2-40B4-BE49-F238E27FC236}">
                  <a16:creationId xmlns:a16="http://schemas.microsoft.com/office/drawing/2014/main" id="{B0547E32-40E1-9976-7379-133E24138A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8630" y="1726711"/>
              <a:ext cx="300428" cy="160228"/>
            </a:xfrm>
            <a:prstGeom prst="rect">
              <a:avLst/>
            </a:prstGeom>
          </p:spPr>
        </p:pic>
        <p:pic>
          <p:nvPicPr>
            <p:cNvPr id="8" name="Graphic 7">
              <a:extLst>
                <a:ext uri="{FF2B5EF4-FFF2-40B4-BE49-F238E27FC236}">
                  <a16:creationId xmlns:a16="http://schemas.microsoft.com/office/drawing/2014/main" id="{C109C33F-D5A3-3D1D-FB78-8A773FAA7F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8630" y="2397047"/>
              <a:ext cx="300428" cy="160228"/>
            </a:xfrm>
            <a:prstGeom prst="rect">
              <a:avLst/>
            </a:prstGeom>
          </p:spPr>
        </p:pic>
        <p:pic>
          <p:nvPicPr>
            <p:cNvPr id="13" name="Graphic 12">
              <a:extLst>
                <a:ext uri="{FF2B5EF4-FFF2-40B4-BE49-F238E27FC236}">
                  <a16:creationId xmlns:a16="http://schemas.microsoft.com/office/drawing/2014/main" id="{163755B8-ECCF-0317-308C-0D38C2E7E9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8630" y="3355768"/>
              <a:ext cx="300428" cy="160228"/>
            </a:xfrm>
            <a:prstGeom prst="rect">
              <a:avLst/>
            </a:prstGeom>
          </p:spPr>
        </p:pic>
        <p:pic>
          <p:nvPicPr>
            <p:cNvPr id="23" name="Graphic 22">
              <a:extLst>
                <a:ext uri="{FF2B5EF4-FFF2-40B4-BE49-F238E27FC236}">
                  <a16:creationId xmlns:a16="http://schemas.microsoft.com/office/drawing/2014/main" id="{C02D0CF7-04FD-5CD1-6F99-1997E79F94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8630" y="4323255"/>
              <a:ext cx="300428" cy="160228"/>
            </a:xfrm>
            <a:prstGeom prst="rect">
              <a:avLst/>
            </a:prstGeom>
          </p:spPr>
        </p:pic>
        <p:pic>
          <p:nvPicPr>
            <p:cNvPr id="26" name="Graphic 25">
              <a:extLst>
                <a:ext uri="{FF2B5EF4-FFF2-40B4-BE49-F238E27FC236}">
                  <a16:creationId xmlns:a16="http://schemas.microsoft.com/office/drawing/2014/main" id="{DC334382-FDAE-5D60-9374-079439B7B7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8630" y="4971471"/>
              <a:ext cx="300428" cy="160228"/>
            </a:xfrm>
            <a:prstGeom prst="rect">
              <a:avLst/>
            </a:prstGeom>
          </p:spPr>
        </p:pic>
      </p:grpSp>
      <p:pic>
        <p:nvPicPr>
          <p:cNvPr id="14" name="Picture 13">
            <a:extLst>
              <a:ext uri="{FF2B5EF4-FFF2-40B4-BE49-F238E27FC236}">
                <a16:creationId xmlns:a16="http://schemas.microsoft.com/office/drawing/2014/main" id="{91B8C952-17ED-008C-9209-2999540FD73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47936" y="1593801"/>
            <a:ext cx="4086987" cy="2547888"/>
          </a:xfrm>
          <a:prstGeom prst="rect">
            <a:avLst/>
          </a:prstGeom>
        </p:spPr>
      </p:pic>
      <p:pic>
        <p:nvPicPr>
          <p:cNvPr id="11" name="Graphic 10">
            <a:extLst>
              <a:ext uri="{FF2B5EF4-FFF2-40B4-BE49-F238E27FC236}">
                <a16:creationId xmlns:a16="http://schemas.microsoft.com/office/drawing/2014/main" id="{8B546AE5-23C3-BBC0-50EA-9CCF2EDA7B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91429" y="2155129"/>
            <a:ext cx="3267561" cy="1742696"/>
          </a:xfrm>
          <a:prstGeom prst="rect">
            <a:avLst/>
          </a:prstGeom>
        </p:spPr>
      </p:pic>
    </p:spTree>
    <p:extLst>
      <p:ext uri="{BB962C8B-B14F-4D97-AF65-F5344CB8AC3E}">
        <p14:creationId xmlns:p14="http://schemas.microsoft.com/office/powerpoint/2010/main" val="3090617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9223654727E944A6E2936C70D12981" ma:contentTypeVersion="9" ma:contentTypeDescription="Create a new document." ma:contentTypeScope="" ma:versionID="746f18cc8dfd1e1f2430b0482e28b024">
  <xsd:schema xmlns:xsd="http://www.w3.org/2001/XMLSchema" xmlns:xs="http://www.w3.org/2001/XMLSchema" xmlns:p="http://schemas.microsoft.com/office/2006/metadata/properties" xmlns:ns3="a8be7b7d-a34c-407d-9b28-d24d73e8ae96" targetNamespace="http://schemas.microsoft.com/office/2006/metadata/properties" ma:root="true" ma:fieldsID="4f86c1e9b1b7a1618e530d9e8a394383" ns3:_="">
    <xsd:import namespace="a8be7b7d-a34c-407d-9b28-d24d73e8ae9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be7b7d-a34c-407d-9b28-d24d73e8ae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EE1634-EEA7-402C-8001-3ED4AF3D2B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be7b7d-a34c-407d-9b28-d24d73e8ae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427993-B00A-48AB-AA3A-71854B595EFD}">
  <ds:schemaRefs>
    <ds:schemaRef ds:uri="http://www.w3.org/XML/1998/namespace"/>
    <ds:schemaRef ds:uri="http://schemas.microsoft.com/office/2006/metadata/properties"/>
    <ds:schemaRef ds:uri="a8be7b7d-a34c-407d-9b28-d24d73e8ae96"/>
    <ds:schemaRef ds:uri="http://purl.org/dc/dcmitype/"/>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DD51D4B1-1B1E-4BED-AAFF-66E390EF6A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9169</TotalTime>
  <Words>1900</Words>
  <Application>Microsoft Macintosh PowerPoint</Application>
  <PresentationFormat>Widescreen</PresentationFormat>
  <Paragraphs>296</Paragraphs>
  <Slides>27</Slides>
  <Notes>16</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27</vt:i4>
      </vt:variant>
    </vt:vector>
  </HeadingPairs>
  <TitlesOfParts>
    <vt:vector size="41" baseType="lpstr">
      <vt:lpstr>Aptos</vt:lpstr>
      <vt:lpstr>Arial</vt:lpstr>
      <vt:lpstr>Calibri</vt:lpstr>
      <vt:lpstr>Calibri Light</vt:lpstr>
      <vt:lpstr>Lato Light</vt:lpstr>
      <vt:lpstr>linea-basic-10</vt:lpstr>
      <vt:lpstr>Montserrat</vt:lpstr>
      <vt:lpstr>Montserrat Bold</vt:lpstr>
      <vt:lpstr>Montserrat Light</vt:lpstr>
      <vt:lpstr>Montserrat Medium</vt:lpstr>
      <vt:lpstr>Montserrat SemiBold</vt:lpstr>
      <vt:lpstr>Montserrat Ultra Light</vt:lpstr>
      <vt:lpstr>Poppins Light</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Boris Bartula</cp:lastModifiedBy>
  <cp:revision>127</cp:revision>
  <dcterms:created xsi:type="dcterms:W3CDTF">2020-01-17T14:11:13Z</dcterms:created>
  <dcterms:modified xsi:type="dcterms:W3CDTF">2026-06-07T20:02:28Z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0x010100B19223654727E944A6E2936C70D12981</vt:lpwstr>
  </property>
</Properties>
</file>